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4" roundtripDataSignature="AMtx7mhaSukPfGUZ5tJfvPM8tCvWNoN5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94B917E-F442-4A7E-A4C6-35BEB55EF4F7}">
  <a:tblStyle styleId="{994B917E-F442-4A7E-A4C6-35BEB55EF4F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0.png>
</file>

<file path=ppt/media/image11.png>
</file>

<file path=ppt/media/image12.png>
</file>

<file path=ppt/media/image13.png>
</file>

<file path=ppt/media/image15.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linaro.org/blog/energy-aware-scheduling-eas-progress-update/" TargetMode="External"/><Relationship Id="rId3" Type="http://schemas.openxmlformats.org/officeDocument/2006/relationships/hyperlink" Target="https://docs.kernel.org/next/scheduler/sched-energy.html" TargetMode="External"/><Relationship Id="rId4" Type="http://schemas.openxmlformats.org/officeDocument/2006/relationships/hyperlink" Target="https://docs.kernel.org/next/scheduler/index.html"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linaro.org/blog/energy-aware-scheduling-eas-progress-update/"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phoronix.com/review/alderlake-p-e" TargetMode="External"/><Relationship Id="rId3" Type="http://schemas.openxmlformats.org/officeDocument/2006/relationships/hyperlink" Target="https://kernel.org/doc/html/v5.18/x86/intel-hfi.html" TargetMode="External"/><Relationship Id="rId4" Type="http://schemas.openxmlformats.org/officeDocument/2006/relationships/hyperlink" Target="https://www.phoronix.com/news/Intel-HFI-Thermal-Linux-5.18" TargetMode="External"/><Relationship Id="rId5" Type="http://schemas.openxmlformats.org/officeDocument/2006/relationships/hyperlink" Target="https://www.tomshardware.com/news/intel-alder-lake-thread-director-support-coming-to-linux" TargetMode="External"/><Relationship Id="rId6" Type="http://schemas.openxmlformats.org/officeDocument/2006/relationships/hyperlink" Target="https://www.phoronix.com/news/Linux-5.16-Sched-Core"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ernel.org/doc/html/latest/translations/zh_CN/scheduler/sched-capacity.html" TargetMode="External"/><Relationship Id="rId3" Type="http://schemas.openxmlformats.org/officeDocument/2006/relationships/hyperlink" Target="https://www.kernel.org/doc/html/latest/scheduler/sched-capacity.html" TargetMode="External"/><Relationship Id="rId4" Type="http://schemas.openxmlformats.org/officeDocument/2006/relationships/hyperlink" Target="https://lwn.net/Articles/481055/" TargetMode="External"/><Relationship Id="rId5" Type="http://schemas.openxmlformats.org/officeDocument/2006/relationships/hyperlink" Target="https://www.kernel.org/doc/html/latest/scheduler/sched-capacity.html" TargetMode="External"/><Relationship Id="rId6" Type="http://schemas.openxmlformats.org/officeDocument/2006/relationships/hyperlink" Target="https://lwn.net/Articles/481055/"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cc14de2f13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200">
              <a:solidFill>
                <a:srgbClr val="212529"/>
              </a:solidFill>
            </a:endParaRPr>
          </a:p>
        </p:txBody>
      </p:sp>
      <p:sp>
        <p:nvSpPr>
          <p:cNvPr id="188" name="Google Shape;188;g2cc14de2f13_0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cc9ddd4c2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cc9ddd4c2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Energy Aware Scheduling (EAS) progress update | Blog | Linaro</a:t>
            </a:r>
            <a:endParaRPr/>
          </a:p>
          <a:p>
            <a:pPr indent="0" lvl="0" marL="0" rtl="0" algn="l">
              <a:spcBef>
                <a:spcPts val="0"/>
              </a:spcBef>
              <a:spcAft>
                <a:spcPts val="0"/>
              </a:spcAft>
              <a:buNone/>
            </a:pPr>
            <a:r>
              <a:rPr lang="en" u="sng">
                <a:solidFill>
                  <a:schemeClr val="hlink"/>
                </a:solidFill>
                <a:hlinkClick r:id="rId3"/>
              </a:rPr>
              <a:t>Energy Aware Scheduling — The Linux Kernel documentation</a:t>
            </a:r>
            <a:endParaRPr/>
          </a:p>
          <a:p>
            <a:pPr indent="0" lvl="0" marL="0" rtl="0" algn="l">
              <a:spcBef>
                <a:spcPts val="0"/>
              </a:spcBef>
              <a:spcAft>
                <a:spcPts val="0"/>
              </a:spcAft>
              <a:buNone/>
            </a:pPr>
            <a:r>
              <a:rPr lang="en" u="sng">
                <a:solidFill>
                  <a:schemeClr val="hlink"/>
                </a:solidFill>
                <a:hlinkClick r:id="rId4"/>
              </a:rPr>
              <a:t>Scheduler — The Linux Kernel documentation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cc9ddd4c2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cc9ddd4c2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cc9ddd4c2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cc9ddd4c2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https://lkml.org/lkml/2015/8/14/296；</a:t>
            </a:r>
            <a:r>
              <a:rPr lang="en" u="sng">
                <a:solidFill>
                  <a:schemeClr val="hlink"/>
                </a:solidFill>
                <a:hlinkClick r:id="rId2"/>
              </a:rPr>
              <a:t>Energy Aware Scheduling (EAS) progress update | Blog | Linaro</a:t>
            </a:r>
            <a:r>
              <a:rPr lang="en"/>
              <a:t>（https://www.linaro.org/blog/energy-aware-scheduling-eas-progress-update/）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cc9ddd4c28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cc9ddd4c28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cc9ddd4c2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cc9ddd4c2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cc9ddd4c28_0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2cc9ddd4c28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2cc9ddd4c2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2cc9ddd4c2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Intel i9-12900K Alder Lake Linux Performance In Different P/E Core Configurations - Phoronix</a:t>
            </a:r>
            <a:endParaRPr/>
          </a:p>
          <a:p>
            <a:pPr indent="0" lvl="0" marL="0" rtl="0" algn="l">
              <a:spcBef>
                <a:spcPts val="0"/>
              </a:spcBef>
              <a:spcAft>
                <a:spcPts val="0"/>
              </a:spcAft>
              <a:buNone/>
            </a:pPr>
            <a:r>
              <a:rPr lang="en" u="sng">
                <a:solidFill>
                  <a:schemeClr val="hlink"/>
                </a:solidFill>
                <a:hlinkClick r:id="rId3"/>
              </a:rPr>
              <a:t>14. Hardware-Feedback Interface for scheduling on Intel Hardware — The Linux Kernel documentation</a:t>
            </a:r>
            <a:endParaRPr/>
          </a:p>
          <a:p>
            <a:pPr indent="0" lvl="0" marL="0" rtl="0" algn="l">
              <a:spcBef>
                <a:spcPts val="0"/>
              </a:spcBef>
              <a:spcAft>
                <a:spcPts val="0"/>
              </a:spcAft>
              <a:buNone/>
            </a:pPr>
            <a:r>
              <a:rPr lang="en" u="sng">
                <a:solidFill>
                  <a:schemeClr val="hlink"/>
                </a:solidFill>
                <a:hlinkClick r:id="rId4"/>
              </a:rPr>
              <a:t>Intel Hardware Feedback Interface "HFI" Driver Submitted For Linux 5.18 - Phoronix</a:t>
            </a:r>
            <a:endParaRPr/>
          </a:p>
          <a:p>
            <a:pPr indent="0" lvl="0" marL="0" rtl="0" algn="l">
              <a:spcBef>
                <a:spcPts val="0"/>
              </a:spcBef>
              <a:spcAft>
                <a:spcPts val="0"/>
              </a:spcAft>
              <a:buNone/>
            </a:pPr>
            <a:r>
              <a:rPr lang="en" u="sng">
                <a:solidFill>
                  <a:schemeClr val="hlink"/>
                </a:solidFill>
                <a:hlinkClick r:id="rId5"/>
              </a:rPr>
              <a:t>Intel Alder Lake's Thread Director Support Coming to Linux | Tom's Hardware (tomshardware.com)</a:t>
            </a:r>
            <a:endParaRPr/>
          </a:p>
          <a:p>
            <a:pPr indent="0" lvl="0" marL="0" rtl="0" algn="l">
              <a:spcBef>
                <a:spcPts val="0"/>
              </a:spcBef>
              <a:spcAft>
                <a:spcPts val="0"/>
              </a:spcAft>
              <a:buNone/>
            </a:pPr>
            <a:r>
              <a:rPr lang="en" u="sng">
                <a:solidFill>
                  <a:schemeClr val="hlink"/>
                </a:solidFill>
                <a:hlinkClick r:id="rId6"/>
              </a:rPr>
              <a:t>Cluster-Aware Scheduling Lands In Linux 5.16 - Phoronix</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p>
        </p:txBody>
      </p:sp>
      <p:sp>
        <p:nvSpPr>
          <p:cNvPr id="759" name="Google Shape;759;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sz="1200" u="sng">
                <a:solidFill>
                  <a:schemeClr val="hlink"/>
                </a:solidFill>
                <a:hlinkClick r:id="rId2"/>
              </a:rPr>
              <a:t>https://www.kernel.org/doc/html/latest/translations/zh_CN/scheduler/sched-capacity.html</a:t>
            </a:r>
            <a:endParaRPr sz="1200">
              <a:solidFill>
                <a:srgbClr val="212529"/>
              </a:solidFill>
            </a:endParaRPr>
          </a:p>
          <a:p>
            <a:pPr indent="0" lvl="0" marL="0" rtl="0" algn="l">
              <a:lnSpc>
                <a:spcPct val="100000"/>
              </a:lnSpc>
              <a:spcBef>
                <a:spcPts val="0"/>
              </a:spcBef>
              <a:spcAft>
                <a:spcPts val="0"/>
              </a:spcAft>
              <a:buSzPts val="1400"/>
              <a:buNone/>
            </a:pPr>
            <a:r>
              <a:rPr lang="en" sz="1200" u="sng">
                <a:solidFill>
                  <a:schemeClr val="hlink"/>
                </a:solidFill>
                <a:hlinkClick r:id="rId3"/>
              </a:rPr>
              <a:t>https://www.kernel.org/doc/html/latest/scheduler/sched-capacity.</a:t>
            </a:r>
            <a:r>
              <a:rPr lang="en" sz="1200">
                <a:solidFill>
                  <a:srgbClr val="212529"/>
                </a:solidFill>
              </a:rPr>
              <a:t>html</a:t>
            </a:r>
            <a:endParaRPr sz="1200">
              <a:solidFill>
                <a:srgbClr val="212529"/>
              </a:solidFill>
            </a:endParaRPr>
          </a:p>
          <a:p>
            <a:pPr indent="0" lvl="0" marL="0" rtl="0" algn="l">
              <a:lnSpc>
                <a:spcPct val="100000"/>
              </a:lnSpc>
              <a:spcBef>
                <a:spcPts val="0"/>
              </a:spcBef>
              <a:spcAft>
                <a:spcPts val="0"/>
              </a:spcAft>
              <a:buSzPts val="1400"/>
              <a:buNone/>
            </a:pPr>
            <a:r>
              <a:rPr lang="en" sz="1200" u="sng">
                <a:solidFill>
                  <a:schemeClr val="hlink"/>
                </a:solidFill>
                <a:hlinkClick r:id="rId4"/>
              </a:rPr>
              <a:t>https://lwn.net/</a:t>
            </a:r>
            <a:r>
              <a:rPr lang="en" sz="1200" u="sng">
                <a:solidFill>
                  <a:schemeClr val="hlink"/>
                </a:solidFill>
                <a:hlinkClick r:id="rId5"/>
              </a:rPr>
              <a:t>html</a:t>
            </a:r>
            <a:r>
              <a:rPr lang="en" sz="1200" u="sng">
                <a:solidFill>
                  <a:schemeClr val="hlink"/>
                </a:solidFill>
                <a:hlinkClick r:id="rId6"/>
              </a:rPr>
              <a:t>Articles/481055/</a:t>
            </a:r>
            <a:endParaRPr sz="1200">
              <a:solidFill>
                <a:srgbClr val="212529"/>
              </a:solidFill>
            </a:endParaRPr>
          </a:p>
          <a:p>
            <a:pPr indent="0" lvl="0" marL="0" rtl="0" algn="l">
              <a:lnSpc>
                <a:spcPct val="100000"/>
              </a:lnSpc>
              <a:spcBef>
                <a:spcPts val="0"/>
              </a:spcBef>
              <a:spcAft>
                <a:spcPts val="0"/>
              </a:spcAft>
              <a:buSzPts val="1400"/>
              <a:buNone/>
            </a:pPr>
            <a:r>
              <a:rPr lang="en" sz="1200">
                <a:solidFill>
                  <a:srgbClr val="212529"/>
                </a:solidFill>
              </a:rPr>
              <a:t>https://en.wikipedia.org/wiki/Raptor_Lake#/media/File:Intel@intel7(10nmESF)@RaptorLake@RPL(8P+16E)@i9-13900K@ES_DSCx05_poly@5xExt.jpg</a:t>
            </a:r>
            <a:endParaRPr sz="1200">
              <a:solidFill>
                <a:srgbClr val="212529"/>
              </a:solidFill>
            </a:endParaRPr>
          </a:p>
        </p:txBody>
      </p:sp>
      <p:sp>
        <p:nvSpPr>
          <p:cNvPr id="91" name="Google Shape;91;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cc9ddd4c28_0_9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cc9ddd4c28_0_9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highlight>
                  <a:srgbClr val="FFFFFF"/>
                </a:highlight>
              </a:rPr>
              <a:t>Burroughs B5000: </a:t>
            </a:r>
            <a:r>
              <a:rPr lang="en" sz="1200">
                <a:solidFill>
                  <a:srgbClr val="0D0D0D"/>
                </a:solidFill>
                <a:highlight>
                  <a:srgbClr val="FFFFFF"/>
                </a:highlight>
              </a:rPr>
              <a:t>Introduced the concept of a secondary processor (Processor B) with limited operational capabilities and no peripheral connections. </a:t>
            </a:r>
            <a:endParaRPr sz="1200">
              <a:solidFill>
                <a:srgbClr val="0D0D0D"/>
              </a:solidFill>
              <a:highlight>
                <a:srgbClr val="FFFFFF"/>
              </a:highlight>
            </a:endParaRPr>
          </a:p>
          <a:p>
            <a:pPr indent="0" lvl="0" marL="0" rtl="0" algn="l">
              <a:spcBef>
                <a:spcPts val="0"/>
              </a:spcBef>
              <a:spcAft>
                <a:spcPts val="0"/>
              </a:spcAft>
              <a:buNone/>
            </a:pPr>
            <a:r>
              <a:rPr lang="en" sz="1200">
                <a:solidFill>
                  <a:srgbClr val="0D0D0D"/>
                </a:solidFill>
                <a:highlight>
                  <a:srgbClr val="FFFFFF"/>
                </a:highlight>
              </a:rPr>
              <a:t>CDC 6500: User applications ran on central processors while the operating system ran on peripheral processors. OS </a:t>
            </a:r>
            <a:endParaRPr sz="1200">
              <a:solidFill>
                <a:srgbClr val="0D0D0D"/>
              </a:solidFill>
              <a:highlight>
                <a:srgbClr val="FFFFFF"/>
              </a:highlight>
            </a:endParaRPr>
          </a:p>
          <a:p>
            <a:pPr indent="0" lvl="0" marL="0" rtl="0" algn="l">
              <a:spcBef>
                <a:spcPts val="0"/>
              </a:spcBef>
              <a:spcAft>
                <a:spcPts val="0"/>
              </a:spcAft>
              <a:buNone/>
            </a:pPr>
            <a:r>
              <a:t/>
            </a:r>
            <a:endParaRPr sz="1200">
              <a:solidFill>
                <a:srgbClr val="0D0D0D"/>
              </a:solidFill>
              <a:highlight>
                <a:srgbClr val="FFFFFF"/>
              </a:highlight>
            </a:endParaRPr>
          </a:p>
          <a:p>
            <a:pPr indent="0" lvl="0" marL="0" rtl="0" algn="l">
              <a:spcBef>
                <a:spcPts val="0"/>
              </a:spcBef>
              <a:spcAft>
                <a:spcPts val="0"/>
              </a:spcAft>
              <a:buNone/>
            </a:pPr>
            <a:r>
              <a:rPr lang="en" sz="1200">
                <a:solidFill>
                  <a:srgbClr val="0D0D0D"/>
                </a:solidFill>
                <a:highlight>
                  <a:srgbClr val="FFFFFF"/>
                </a:highlight>
              </a:rPr>
              <a:t>https://livingcomputers.org/Computer-Collection/Vintage-Computers/Mainframes/CDC-6500.aspx</a:t>
            </a:r>
            <a:endParaRPr sz="1200">
              <a:solidFill>
                <a:srgbClr val="0D0D0D"/>
              </a:solidFill>
              <a:highlight>
                <a:srgbClr val="FFFFFF"/>
              </a:highlight>
            </a:endParaRPr>
          </a:p>
          <a:p>
            <a:pPr indent="0" lvl="0" marL="0" rtl="0" algn="l">
              <a:spcBef>
                <a:spcPts val="0"/>
              </a:spcBef>
              <a:spcAft>
                <a:spcPts val="0"/>
              </a:spcAft>
              <a:buNone/>
            </a:pPr>
            <a:r>
              <a:t/>
            </a:r>
            <a:endParaRPr sz="1200">
              <a:solidFill>
                <a:srgbClr val="0D0D0D"/>
              </a:solidFill>
              <a:highlight>
                <a:srgbClr val="FFFFFF"/>
              </a:highlight>
            </a:endParaRPr>
          </a:p>
          <a:p>
            <a:pPr indent="0" lvl="0" marL="0" rtl="0" algn="l">
              <a:spcBef>
                <a:spcPts val="0"/>
              </a:spcBef>
              <a:spcAft>
                <a:spcPts val="0"/>
              </a:spcAft>
              <a:buNone/>
            </a:pPr>
            <a:r>
              <a:t/>
            </a:r>
            <a:endParaRPr sz="1200">
              <a:solidFill>
                <a:srgbClr val="0D0D0D"/>
              </a:solidFill>
              <a:highlight>
                <a:srgbClr val="FFFFFF"/>
              </a:highlight>
            </a:endParaRPr>
          </a:p>
          <a:p>
            <a:pPr indent="0" lvl="0" marL="0" rtl="0" algn="l">
              <a:spcBef>
                <a:spcPts val="0"/>
              </a:spcBef>
              <a:spcAft>
                <a:spcPts val="0"/>
              </a:spcAft>
              <a:buNone/>
            </a:pPr>
            <a:r>
              <a:t/>
            </a:r>
            <a:endParaRPr sz="1200">
              <a:solidFill>
                <a:srgbClr val="0D0D0D"/>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cc14de2f1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rgbClr val="1F1F1F"/>
                </a:solidFill>
                <a:latin typeface="Times New Roman"/>
                <a:ea typeface="Times New Roman"/>
                <a:cs typeface="Times New Roman"/>
                <a:sym typeface="Times New Roman"/>
              </a:rPr>
              <a:t>What is big.LITTLE?</a:t>
            </a:r>
            <a:endParaRPr sz="1600">
              <a:solidFill>
                <a:srgbClr val="1F1F1F"/>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600">
                <a:solidFill>
                  <a:srgbClr val="1F1F1F"/>
                </a:solidFill>
                <a:latin typeface="Times New Roman"/>
                <a:ea typeface="Times New Roman"/>
                <a:cs typeface="Times New Roman"/>
                <a:sym typeface="Times New Roman"/>
              </a:rPr>
              <a:t>• Cores should be architecturally compatible</a:t>
            </a:r>
            <a:endParaRPr sz="1600">
              <a:solidFill>
                <a:srgbClr val="1F1F1F"/>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600">
                <a:solidFill>
                  <a:srgbClr val="1F1F1F"/>
                </a:solidFill>
                <a:latin typeface="Times New Roman"/>
                <a:ea typeface="Times New Roman"/>
                <a:cs typeface="Times New Roman"/>
                <a:sym typeface="Times New Roman"/>
              </a:rPr>
              <a:t>• Cores may be...</a:t>
            </a:r>
            <a:endParaRPr sz="1600">
              <a:solidFill>
                <a:srgbClr val="1F1F1F"/>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600">
                <a:solidFill>
                  <a:srgbClr val="1F1F1F"/>
                </a:solidFill>
                <a:latin typeface="Times New Roman"/>
                <a:ea typeface="Times New Roman"/>
                <a:cs typeface="Times New Roman"/>
                <a:sym typeface="Times New Roman"/>
              </a:rPr>
              <a:t>– Of 2 different architectures</a:t>
            </a:r>
            <a:endParaRPr sz="1600">
              <a:solidFill>
                <a:srgbClr val="1F1F1F"/>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600">
                <a:solidFill>
                  <a:srgbClr val="1F1F1F"/>
                </a:solidFill>
                <a:latin typeface="Times New Roman"/>
                <a:ea typeface="Times New Roman"/>
                <a:cs typeface="Times New Roman"/>
                <a:sym typeface="Times New Roman"/>
              </a:rPr>
              <a:t>– Of the same architecture but with different...</a:t>
            </a:r>
            <a:endParaRPr sz="1600">
              <a:solidFill>
                <a:srgbClr val="1F1F1F"/>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600">
                <a:solidFill>
                  <a:srgbClr val="1F1F1F"/>
                </a:solidFill>
                <a:latin typeface="Times New Roman"/>
                <a:ea typeface="Times New Roman"/>
                <a:cs typeface="Times New Roman"/>
                <a:sym typeface="Times New Roman"/>
              </a:rPr>
              <a:t>• Highest frequency</a:t>
            </a:r>
            <a:endParaRPr sz="1600">
              <a:solidFill>
                <a:srgbClr val="1F1F1F"/>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600">
                <a:solidFill>
                  <a:srgbClr val="1F1F1F"/>
                </a:solidFill>
                <a:latin typeface="Times New Roman"/>
                <a:ea typeface="Times New Roman"/>
                <a:cs typeface="Times New Roman"/>
                <a:sym typeface="Times New Roman"/>
              </a:rPr>
              <a:t>• Cache size</a:t>
            </a:r>
            <a:endParaRPr sz="400">
              <a:solidFill>
                <a:srgbClr val="212529"/>
              </a:solidFill>
            </a:endParaRPr>
          </a:p>
        </p:txBody>
      </p:sp>
      <p:sp>
        <p:nvSpPr>
          <p:cNvPr id="119" name="Google Shape;119;g2cc14de2f1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cc14de2f13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200">
              <a:solidFill>
                <a:srgbClr val="212529"/>
              </a:solidFill>
            </a:endParaRPr>
          </a:p>
        </p:txBody>
      </p:sp>
      <p:sp>
        <p:nvSpPr>
          <p:cNvPr id="131" name="Google Shape;131;g2cc14de2f13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cc14de2f13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200">
              <a:solidFill>
                <a:srgbClr val="212529"/>
              </a:solidFill>
            </a:endParaRPr>
          </a:p>
        </p:txBody>
      </p:sp>
      <p:sp>
        <p:nvSpPr>
          <p:cNvPr id="142" name="Google Shape;142;g2cc14de2f13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cc22deec5e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200">
              <a:solidFill>
                <a:srgbClr val="212529"/>
              </a:solidFill>
            </a:endParaRPr>
          </a:p>
        </p:txBody>
      </p:sp>
      <p:sp>
        <p:nvSpPr>
          <p:cNvPr id="154" name="Google Shape;154;g2cc22deec5e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cc22deec5e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200">
              <a:solidFill>
                <a:srgbClr val="212529"/>
              </a:solidFill>
            </a:endParaRPr>
          </a:p>
        </p:txBody>
      </p:sp>
      <p:sp>
        <p:nvSpPr>
          <p:cNvPr id="166" name="Google Shape;166;g2cc22deec5e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cc14de2f13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200">
              <a:solidFill>
                <a:srgbClr val="212529"/>
              </a:solidFill>
            </a:endParaRPr>
          </a:p>
        </p:txBody>
      </p:sp>
      <p:sp>
        <p:nvSpPr>
          <p:cNvPr id="178" name="Google Shape;178;g2cc14de2f13_0_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8"/>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3" name="Google Shape;13;p18"/>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14" name="Google Shape;14;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5" name="Google Shape;15;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6" name="Google Shape;16;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0" name="Google Shape;70;p27"/>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1" name="Google Shape;71;p2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2" name="Google Shape;72;p2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3" name="Google Shape;73;p2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8"/>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6" name="Google Shape;76;p28"/>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7" name="Google Shape;77;p2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 name="Google Shape;78;p2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 name="Google Shape;79;p2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9"/>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9" name="Google Shape;19;p19"/>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 name="Google Shape;20;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1" name="Google Shape;21;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2" name="Google Shape;22;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20"/>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5" name="Google Shape;25;p20"/>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26" name="Google Shape;26;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7" name="Google Shape;27;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8" name="Google Shape;28;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21"/>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1" name="Google Shape;31;p21"/>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2" name="Google Shape;32;p21"/>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3" name="Google Shape;33;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4" name="Google Shape;34;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5" name="Google Shape;35;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22"/>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 name="Google Shape;38;p22"/>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39" name="Google Shape;39;p22"/>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0" name="Google Shape;40;p22"/>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41" name="Google Shape;41;p22"/>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2" name="Google Shape;42;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3" name="Google Shape;43;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4" name="Google Shape;44;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7" name="Google Shape;47;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8" name="Google Shape;48;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9" name="Google Shape;49;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2" name="Google Shape;52;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3" name="Google Shape;53;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5"/>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6" name="Google Shape;56;p25"/>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57" name="Google Shape;57;p25"/>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58" name="Google Shape;58;p2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9" name="Google Shape;59;p2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0" name="Google Shape;60;p2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6"/>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3" name="Google Shape;63;p26"/>
          <p:cNvSpPr/>
          <p:nvPr>
            <p:ph idx="2" type="pic"/>
          </p:nvPr>
        </p:nvSpPr>
        <p:spPr>
          <a:xfrm>
            <a:off x="3887391" y="740569"/>
            <a:ext cx="4629150" cy="3655219"/>
          </a:xfrm>
          <a:prstGeom prst="rect">
            <a:avLst/>
          </a:prstGeom>
          <a:noFill/>
          <a:ln>
            <a:noFill/>
          </a:ln>
        </p:spPr>
      </p:sp>
      <p:sp>
        <p:nvSpPr>
          <p:cNvPr id="64" name="Google Shape;64;p26"/>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65" name="Google Shape;65;p2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6" name="Google Shape;66;p2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7" name="Google Shape;67;p2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 name="Google Shape;7;p17"/>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 name="Google Shape;8;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9" name="Google Shape;9;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1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10" name="Google Shape;10;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9.png"/><Relationship Id="rId5" Type="http://schemas.openxmlformats.org/officeDocument/2006/relationships/image" Target="../media/image12.png"/><Relationship Id="rId6"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5.png"/><Relationship Id="rId5"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p1"/>
          <p:cNvSpPr txBox="1"/>
          <p:nvPr>
            <p:ph type="ctrTitle"/>
          </p:nvPr>
        </p:nvSpPr>
        <p:spPr>
          <a:xfrm>
            <a:off x="3336975" y="919675"/>
            <a:ext cx="5713500" cy="1789500"/>
          </a:xfrm>
          <a:prstGeom prst="rect">
            <a:avLst/>
          </a:prstGeom>
          <a:noFill/>
          <a:ln>
            <a:noFill/>
          </a:ln>
        </p:spPr>
        <p:txBody>
          <a:bodyPr anchorCtr="0" anchor="b" bIns="34275" lIns="68575" spcFirstLastPara="1" rIns="68575" wrap="square" tIns="34275">
            <a:normAutofit fontScale="90000"/>
          </a:bodyPr>
          <a:lstStyle/>
          <a:p>
            <a:pPr indent="0" lvl="0" marL="0" marR="0" rtl="0" algn="l">
              <a:lnSpc>
                <a:spcPct val="90000"/>
              </a:lnSpc>
              <a:spcBef>
                <a:spcPts val="0"/>
              </a:spcBef>
              <a:spcAft>
                <a:spcPts val="0"/>
              </a:spcAft>
              <a:buClr>
                <a:schemeClr val="dk1"/>
              </a:buClr>
              <a:buSzPct val="111111"/>
              <a:buFont typeface="Calibri"/>
              <a:buNone/>
            </a:pPr>
            <a:r>
              <a:rPr b="1" lang="en">
                <a:latin typeface="Times New Roman"/>
                <a:ea typeface="Times New Roman"/>
                <a:cs typeface="Times New Roman"/>
                <a:sym typeface="Times New Roman"/>
              </a:rPr>
              <a:t>Asymmetric Multiprocessing (ASMP)</a:t>
            </a:r>
            <a:endParaRPr b="1">
              <a:latin typeface="Times New Roman"/>
              <a:ea typeface="Times New Roman"/>
              <a:cs typeface="Times New Roman"/>
              <a:sym typeface="Times New Roman"/>
            </a:endParaRPr>
          </a:p>
          <a:p>
            <a:pPr indent="0" lvl="0" marL="0" marR="0" rtl="0" algn="l">
              <a:lnSpc>
                <a:spcPct val="90000"/>
              </a:lnSpc>
              <a:spcBef>
                <a:spcPts val="0"/>
              </a:spcBef>
              <a:spcAft>
                <a:spcPts val="0"/>
              </a:spcAft>
              <a:buClr>
                <a:schemeClr val="dk1"/>
              </a:buClr>
              <a:buSzPct val="111111"/>
              <a:buFont typeface="Calibri"/>
              <a:buNone/>
            </a:pPr>
            <a:r>
              <a:rPr b="1" lang="en">
                <a:latin typeface="Times New Roman"/>
                <a:ea typeface="Times New Roman"/>
                <a:cs typeface="Times New Roman"/>
                <a:sym typeface="Times New Roman"/>
              </a:rPr>
              <a:t>&amp; OS Scheduling</a:t>
            </a:r>
            <a:endParaRPr b="1">
              <a:latin typeface="Times New Roman"/>
              <a:ea typeface="Times New Roman"/>
              <a:cs typeface="Times New Roman"/>
              <a:sym typeface="Times New Roman"/>
            </a:endParaRPr>
          </a:p>
        </p:txBody>
      </p:sp>
      <p:sp>
        <p:nvSpPr>
          <p:cNvPr id="85" name="Google Shape;85;p1"/>
          <p:cNvSpPr txBox="1"/>
          <p:nvPr>
            <p:ph idx="1" type="subTitle"/>
          </p:nvPr>
        </p:nvSpPr>
        <p:spPr>
          <a:xfrm>
            <a:off x="3336963" y="3222663"/>
            <a:ext cx="5503800" cy="11772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800"/>
              </a:spcBef>
              <a:spcAft>
                <a:spcPts val="0"/>
              </a:spcAft>
              <a:buClr>
                <a:schemeClr val="dk1"/>
              </a:buClr>
              <a:buSzPts val="1800"/>
              <a:buNone/>
            </a:pPr>
            <a:r>
              <a:rPr b="1" lang="en">
                <a:latin typeface="Times New Roman"/>
                <a:ea typeface="Times New Roman"/>
                <a:cs typeface="Times New Roman"/>
                <a:sym typeface="Times New Roman"/>
              </a:rPr>
              <a:t>Qucheng Jiang	001569593</a:t>
            </a:r>
            <a:endParaRPr b="1">
              <a:latin typeface="Times New Roman"/>
              <a:ea typeface="Times New Roman"/>
              <a:cs typeface="Times New Roman"/>
              <a:sym typeface="Times New Roman"/>
            </a:endParaRPr>
          </a:p>
          <a:p>
            <a:pPr indent="0" lvl="0" marL="0" rtl="0" algn="l">
              <a:lnSpc>
                <a:spcPct val="90000"/>
              </a:lnSpc>
              <a:spcBef>
                <a:spcPts val="800"/>
              </a:spcBef>
              <a:spcAft>
                <a:spcPts val="0"/>
              </a:spcAft>
              <a:buClr>
                <a:schemeClr val="dk1"/>
              </a:buClr>
              <a:buSzPts val="1800"/>
              <a:buNone/>
            </a:pPr>
            <a:r>
              <a:rPr b="1" lang="en">
                <a:latin typeface="Times New Roman"/>
                <a:ea typeface="Times New Roman"/>
                <a:cs typeface="Times New Roman"/>
                <a:sym typeface="Times New Roman"/>
              </a:rPr>
              <a:t>Shihan Zhao		002772845</a:t>
            </a:r>
            <a:endParaRPr b="1">
              <a:latin typeface="Times New Roman"/>
              <a:ea typeface="Times New Roman"/>
              <a:cs typeface="Times New Roman"/>
              <a:sym typeface="Times New Roman"/>
            </a:endParaRPr>
          </a:p>
        </p:txBody>
      </p:sp>
      <p:pic>
        <p:nvPicPr>
          <p:cNvPr descr="A red and white logo&#10;&#10;Description automatically generated" id="86" name="Google Shape;86;p1"/>
          <p:cNvPicPr preferRelativeResize="0"/>
          <p:nvPr/>
        </p:nvPicPr>
        <p:blipFill rotWithShape="1">
          <a:blip r:embed="rId3">
            <a:alphaModFix/>
          </a:blip>
          <a:srcRect b="0" l="0" r="0" t="0"/>
          <a:stretch/>
        </p:blipFill>
        <p:spPr>
          <a:xfrm>
            <a:off x="395650" y="1075300"/>
            <a:ext cx="2673850" cy="2673850"/>
          </a:xfrm>
          <a:prstGeom prst="rect">
            <a:avLst/>
          </a:prstGeom>
          <a:noFill/>
          <a:ln>
            <a:noFill/>
          </a:ln>
        </p:spPr>
      </p:pic>
      <p:sp>
        <p:nvSpPr>
          <p:cNvPr id="87" name="Google Shape;87;p1"/>
          <p:cNvSpPr txBox="1"/>
          <p:nvPr>
            <p:ph idx="12" type="sldNum"/>
          </p:nvPr>
        </p:nvSpPr>
        <p:spPr>
          <a:xfrm>
            <a:off x="6457950" y="4767263"/>
            <a:ext cx="2057400" cy="273825"/>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cxnSp>
        <p:nvCxnSpPr>
          <p:cNvPr id="88" name="Google Shape;88;p1"/>
          <p:cNvCxnSpPr/>
          <p:nvPr/>
        </p:nvCxnSpPr>
        <p:spPr>
          <a:xfrm>
            <a:off x="3426475" y="2815825"/>
            <a:ext cx="3780900" cy="0"/>
          </a:xfrm>
          <a:prstGeom prst="straightConnector1">
            <a:avLst/>
          </a:prstGeom>
          <a:noFill/>
          <a:ln cap="flat" cmpd="sng" w="2857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2cc14de2f13_0_60"/>
          <p:cNvSpPr txBox="1"/>
          <p:nvPr>
            <p:ph idx="1" type="subTitle"/>
          </p:nvPr>
        </p:nvSpPr>
        <p:spPr>
          <a:xfrm>
            <a:off x="870150" y="1685000"/>
            <a:ext cx="7193700" cy="36648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Clr>
                <a:schemeClr val="dk1"/>
              </a:buClr>
              <a:buSzPts val="1100"/>
              <a:buFont typeface="Arial"/>
              <a:buNone/>
            </a:pPr>
            <a:r>
              <a:rPr lang="en" sz="2300">
                <a:solidFill>
                  <a:srgbClr val="1F1F1F"/>
                </a:solidFill>
                <a:latin typeface="Times New Roman"/>
                <a:ea typeface="Times New Roman"/>
                <a:cs typeface="Times New Roman"/>
                <a:sym typeface="Times New Roman"/>
              </a:rPr>
              <a:t>Big (and LITTLE) obstacles</a:t>
            </a:r>
            <a:endParaRPr sz="23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300">
                <a:solidFill>
                  <a:srgbClr val="1F1F1F"/>
                </a:solidFill>
                <a:latin typeface="Times New Roman"/>
                <a:ea typeface="Times New Roman"/>
                <a:cs typeface="Times New Roman"/>
                <a:sym typeface="Times New Roman"/>
              </a:rPr>
              <a:t>• Mainline CFS is not really applicable to b.L</a:t>
            </a:r>
            <a:endParaRPr sz="23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300">
                <a:solidFill>
                  <a:srgbClr val="1F1F1F"/>
                </a:solidFill>
                <a:latin typeface="Times New Roman"/>
                <a:ea typeface="Times New Roman"/>
                <a:cs typeface="Times New Roman"/>
                <a:sym typeface="Times New Roman"/>
              </a:rPr>
              <a:t>– Global symmetry principle doesn't work in asymmetrical</a:t>
            </a:r>
            <a:endParaRPr sz="23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300">
                <a:solidFill>
                  <a:srgbClr val="1F1F1F"/>
                </a:solidFill>
                <a:latin typeface="Times New Roman"/>
                <a:ea typeface="Times New Roman"/>
                <a:cs typeface="Times New Roman"/>
                <a:sym typeface="Times New Roman"/>
              </a:rPr>
              <a:t>system</a:t>
            </a:r>
            <a:endParaRPr sz="23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300">
                <a:solidFill>
                  <a:srgbClr val="1F1F1F"/>
                </a:solidFill>
                <a:latin typeface="Times New Roman"/>
                <a:ea typeface="Times New Roman"/>
                <a:cs typeface="Times New Roman"/>
                <a:sym typeface="Times New Roman"/>
              </a:rPr>
              <a:t>• Big cores require careful treatment</a:t>
            </a:r>
            <a:endParaRPr sz="23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300">
                <a:solidFill>
                  <a:srgbClr val="1F1F1F"/>
                </a:solidFill>
                <a:latin typeface="Times New Roman"/>
                <a:ea typeface="Times New Roman"/>
                <a:cs typeface="Times New Roman"/>
                <a:sym typeface="Times New Roman"/>
              </a:rPr>
              <a:t>– Should only be run when it's really needed</a:t>
            </a:r>
            <a:endParaRPr sz="23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300">
                <a:solidFill>
                  <a:srgbClr val="1F1F1F"/>
                </a:solidFill>
                <a:latin typeface="Times New Roman"/>
                <a:ea typeface="Times New Roman"/>
                <a:cs typeface="Times New Roman"/>
                <a:sym typeface="Times New Roman"/>
              </a:rPr>
              <a:t>• Power consumption and heating issues</a:t>
            </a:r>
            <a:endParaRPr sz="23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300">
                <a:solidFill>
                  <a:srgbClr val="1F1F1F"/>
                </a:solidFill>
                <a:latin typeface="Times New Roman"/>
                <a:ea typeface="Times New Roman"/>
                <a:cs typeface="Times New Roman"/>
                <a:sym typeface="Times New Roman"/>
              </a:rPr>
              <a:t>– Detection of such situation is the problem to solve</a:t>
            </a:r>
            <a:endParaRPr sz="23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300">
                <a:solidFill>
                  <a:srgbClr val="1F1F1F"/>
                </a:solidFill>
                <a:latin typeface="Times New Roman"/>
                <a:ea typeface="Times New Roman"/>
                <a:cs typeface="Times New Roman"/>
                <a:sym typeface="Times New Roman"/>
              </a:rPr>
              <a:t>• Task packing problem</a:t>
            </a:r>
            <a:endParaRPr sz="2300">
              <a:solidFill>
                <a:srgbClr val="1F1F1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2500">
              <a:solidFill>
                <a:srgbClr val="1F1F1F"/>
              </a:solidFill>
              <a:latin typeface="Times New Roman"/>
              <a:ea typeface="Times New Roman"/>
              <a:cs typeface="Times New Roman"/>
              <a:sym typeface="Times New Roman"/>
            </a:endParaRPr>
          </a:p>
        </p:txBody>
      </p:sp>
      <p:pic>
        <p:nvPicPr>
          <p:cNvPr id="191" name="Google Shape;191;g2cc14de2f13_0_60"/>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pic>
        <p:nvPicPr>
          <p:cNvPr id="192" name="Google Shape;192;g2cc14de2f13_0_60"/>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cxnSp>
        <p:nvCxnSpPr>
          <p:cNvPr id="193" name="Google Shape;193;g2cc14de2f13_0_60"/>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194" name="Google Shape;194;g2cc14de2f13_0_60"/>
          <p:cNvSpPr txBox="1"/>
          <p:nvPr>
            <p:ph type="ctrTitle"/>
          </p:nvPr>
        </p:nvSpPr>
        <p:spPr>
          <a:xfrm>
            <a:off x="1200150" y="384581"/>
            <a:ext cx="7687800" cy="536700"/>
          </a:xfrm>
          <a:prstGeom prst="rect">
            <a:avLst/>
          </a:prstGeom>
          <a:noFill/>
          <a:ln>
            <a:noFill/>
          </a:ln>
        </p:spPr>
        <p:txBody>
          <a:bodyPr anchorCtr="0" anchor="b" bIns="34275" lIns="68575" spcFirstLastPara="1" rIns="68575" wrap="square" tIns="34275">
            <a:normAutofit fontScale="90000"/>
          </a:bodyPr>
          <a:lstStyle/>
          <a:p>
            <a:pPr indent="0" lvl="0" marL="0" rtl="0" algn="r">
              <a:lnSpc>
                <a:spcPct val="90000"/>
              </a:lnSpc>
              <a:spcBef>
                <a:spcPts val="0"/>
              </a:spcBef>
              <a:spcAft>
                <a:spcPts val="0"/>
              </a:spcAft>
              <a:buClr>
                <a:schemeClr val="dk1"/>
              </a:buClr>
              <a:buSzPct val="100000"/>
              <a:buFont typeface="Calibri"/>
              <a:buNone/>
            </a:pPr>
            <a:r>
              <a:rPr lang="en">
                <a:solidFill>
                  <a:srgbClr val="666666"/>
                </a:solidFill>
                <a:latin typeface="Times New Roman"/>
                <a:ea typeface="Times New Roman"/>
                <a:cs typeface="Times New Roman"/>
                <a:sym typeface="Times New Roman"/>
              </a:rPr>
              <a:t>CFS-obstacles</a:t>
            </a:r>
            <a:endParaRPr/>
          </a:p>
        </p:txBody>
      </p:sp>
      <p:sp>
        <p:nvSpPr>
          <p:cNvPr id="195" name="Google Shape;195;g2cc14de2f13_0_6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2cc9ddd4c28_0_6"/>
          <p:cNvSpPr txBox="1"/>
          <p:nvPr>
            <p:ph idx="1" type="body"/>
          </p:nvPr>
        </p:nvSpPr>
        <p:spPr>
          <a:xfrm>
            <a:off x="628650" y="1096775"/>
            <a:ext cx="7886700" cy="2404200"/>
          </a:xfrm>
          <a:prstGeom prst="rect">
            <a:avLst/>
          </a:prstGeom>
        </p:spPr>
        <p:txBody>
          <a:bodyPr anchorCtr="0" anchor="t" bIns="34275" lIns="68575" spcFirstLastPara="1" rIns="68575" wrap="square" tIns="34275">
            <a:noAutofit/>
          </a:bodyPr>
          <a:lstStyle/>
          <a:p>
            <a:pPr indent="0" lvl="0" marL="0" rtl="0" algn="l">
              <a:lnSpc>
                <a:spcPct val="100000"/>
              </a:lnSpc>
              <a:spcBef>
                <a:spcPts val="800"/>
              </a:spcBef>
              <a:spcAft>
                <a:spcPts val="0"/>
              </a:spcAft>
              <a:buClr>
                <a:schemeClr val="dk1"/>
              </a:buClr>
              <a:buSzPts val="1018"/>
              <a:buFont typeface="Arial"/>
              <a:buNone/>
            </a:pPr>
            <a:r>
              <a:rPr lang="en" sz="1842"/>
              <a:t>Energy-aware scheduling (EAS) gives the scheduler the reference to predict the impact of its decisions on the energy consumed by CPUs. EAS relies on an Energy Model (EM) of the CPUs to select an energy-efficient CPU for each task, with a minimal impact on throughput.</a:t>
            </a:r>
            <a:endParaRPr sz="1842"/>
          </a:p>
          <a:p>
            <a:pPr indent="0" lvl="0" marL="0" rtl="0" algn="l">
              <a:lnSpc>
                <a:spcPct val="100000"/>
              </a:lnSpc>
              <a:spcBef>
                <a:spcPts val="800"/>
              </a:spcBef>
              <a:spcAft>
                <a:spcPts val="0"/>
              </a:spcAft>
              <a:buSzPts val="1018"/>
              <a:buNone/>
            </a:pPr>
            <a:r>
              <a:rPr lang="en" sz="1842"/>
              <a:t>🎯 </a:t>
            </a:r>
            <a:r>
              <a:rPr lang="en" sz="1842"/>
              <a:t>Goal: </a:t>
            </a:r>
            <a:endParaRPr sz="1842"/>
          </a:p>
          <a:p>
            <a:pPr indent="0" lvl="0" marL="0" rtl="0" algn="l">
              <a:lnSpc>
                <a:spcPct val="100000"/>
              </a:lnSpc>
              <a:spcBef>
                <a:spcPts val="800"/>
              </a:spcBef>
              <a:spcAft>
                <a:spcPts val="0"/>
              </a:spcAft>
              <a:buSzPts val="1018"/>
              <a:buNone/>
            </a:pPr>
            <a:r>
              <a:rPr lang="en" sz="1842"/>
              <a:t>M</a:t>
            </a:r>
            <a:r>
              <a:rPr lang="en" sz="1842"/>
              <a:t>inimize energy cost while still getting the job done without significantly impacting system throughput and reaching “good enough” performance. </a:t>
            </a:r>
            <a:endParaRPr sz="1842"/>
          </a:p>
        </p:txBody>
      </p:sp>
      <p:sp>
        <p:nvSpPr>
          <p:cNvPr id="201" name="Google Shape;201;g2cc9ddd4c28_0_6"/>
          <p:cNvSpPr txBox="1"/>
          <p:nvPr/>
        </p:nvSpPr>
        <p:spPr>
          <a:xfrm>
            <a:off x="4727250" y="3536700"/>
            <a:ext cx="3788100" cy="1454400"/>
          </a:xfrm>
          <a:prstGeom prst="rect">
            <a:avLst/>
          </a:prstGeom>
          <a:noFill/>
          <a:ln>
            <a:noFill/>
          </a:ln>
        </p:spPr>
        <p:txBody>
          <a:bodyPr anchorCtr="0" anchor="ctr" bIns="91425" lIns="91425" spcFirstLastPara="1" rIns="91425" wrap="square" tIns="91425">
            <a:spAutoFit/>
          </a:bodyPr>
          <a:lstStyle/>
          <a:p>
            <a:pPr indent="0" lvl="0" marL="0" marR="0" rtl="0" algn="l">
              <a:lnSpc>
                <a:spcPct val="90000"/>
              </a:lnSpc>
              <a:spcBef>
                <a:spcPts val="800"/>
              </a:spcBef>
              <a:spcAft>
                <a:spcPts val="0"/>
              </a:spcAft>
              <a:buNone/>
            </a:pPr>
            <a:r>
              <a:rPr lang="en" sz="1700">
                <a:solidFill>
                  <a:schemeClr val="dk1"/>
                </a:solidFill>
                <a:latin typeface="Calibri"/>
                <a:ea typeface="Calibri"/>
                <a:cs typeface="Calibri"/>
                <a:sym typeface="Calibri"/>
              </a:rPr>
              <a:t>🔺</a:t>
            </a:r>
            <a:r>
              <a:rPr lang="en" sz="1700">
                <a:solidFill>
                  <a:schemeClr val="dk1"/>
                </a:solidFill>
                <a:latin typeface="Calibri"/>
                <a:ea typeface="Calibri"/>
                <a:cs typeface="Calibri"/>
                <a:sym typeface="Calibri"/>
              </a:rPr>
              <a:t>M</a:t>
            </a:r>
            <a:r>
              <a:rPr lang="en" sz="1700">
                <a:solidFill>
                  <a:schemeClr val="dk1"/>
                </a:solidFill>
                <a:latin typeface="Calibri"/>
                <a:ea typeface="Calibri"/>
                <a:cs typeface="Calibri"/>
                <a:sym typeface="Calibri"/>
              </a:rPr>
              <a:t>aximize:</a:t>
            </a:r>
            <a:endParaRPr sz="1700">
              <a:solidFill>
                <a:schemeClr val="dk1"/>
              </a:solidFill>
              <a:latin typeface="Calibri"/>
              <a:ea typeface="Calibri"/>
              <a:cs typeface="Calibri"/>
              <a:sym typeface="Calibri"/>
            </a:endParaRPr>
          </a:p>
          <a:p>
            <a:pPr indent="457200" lvl="0" marL="0" marR="0" rtl="0" algn="l">
              <a:lnSpc>
                <a:spcPct val="90000"/>
              </a:lnSpc>
              <a:spcBef>
                <a:spcPts val="800"/>
              </a:spcBef>
              <a:spcAft>
                <a:spcPts val="0"/>
              </a:spcAft>
              <a:buNone/>
            </a:pPr>
            <a:r>
              <a:rPr lang="en" sz="1700">
                <a:solidFill>
                  <a:schemeClr val="dk1"/>
                </a:solidFill>
                <a:latin typeface="Calibri"/>
                <a:ea typeface="Calibri"/>
                <a:cs typeface="Calibri"/>
                <a:sym typeface="Calibri"/>
              </a:rPr>
              <a:t>Performance [inst/s] per Power [W]</a:t>
            </a:r>
            <a:endParaRPr sz="1700">
              <a:solidFill>
                <a:schemeClr val="dk1"/>
              </a:solidFill>
              <a:latin typeface="Calibri"/>
              <a:ea typeface="Calibri"/>
              <a:cs typeface="Calibri"/>
              <a:sym typeface="Calibri"/>
            </a:endParaRPr>
          </a:p>
          <a:p>
            <a:pPr indent="0" lvl="0" marL="0" marR="0" rtl="0" algn="l">
              <a:lnSpc>
                <a:spcPct val="90000"/>
              </a:lnSpc>
              <a:spcBef>
                <a:spcPts val="800"/>
              </a:spcBef>
              <a:spcAft>
                <a:spcPts val="0"/>
              </a:spcAft>
              <a:buNone/>
            </a:pPr>
            <a:r>
              <a:rPr lang="en" sz="1700">
                <a:solidFill>
                  <a:schemeClr val="dk1"/>
                </a:solidFill>
                <a:latin typeface="Calibri"/>
                <a:ea typeface="Calibri"/>
                <a:cs typeface="Calibri"/>
                <a:sym typeface="Calibri"/>
              </a:rPr>
              <a:t>= </a:t>
            </a:r>
            <a:r>
              <a:rPr lang="en" sz="1842">
                <a:solidFill>
                  <a:schemeClr val="dk1"/>
                </a:solidFill>
                <a:latin typeface="Calibri"/>
                <a:ea typeface="Calibri"/>
                <a:cs typeface="Calibri"/>
                <a:sym typeface="Calibri"/>
              </a:rPr>
              <a:t>🔻</a:t>
            </a:r>
            <a:r>
              <a:rPr lang="en" sz="1700">
                <a:solidFill>
                  <a:schemeClr val="dk1"/>
                </a:solidFill>
                <a:latin typeface="Calibri"/>
                <a:ea typeface="Calibri"/>
                <a:cs typeface="Calibri"/>
                <a:sym typeface="Calibri"/>
              </a:rPr>
              <a:t>Minimizing:</a:t>
            </a:r>
            <a:endParaRPr sz="1700">
              <a:solidFill>
                <a:schemeClr val="dk1"/>
              </a:solidFill>
              <a:latin typeface="Calibri"/>
              <a:ea typeface="Calibri"/>
              <a:cs typeface="Calibri"/>
              <a:sym typeface="Calibri"/>
            </a:endParaRPr>
          </a:p>
          <a:p>
            <a:pPr indent="457200" lvl="0" marL="0" marR="0" rtl="0" algn="l">
              <a:lnSpc>
                <a:spcPct val="90000"/>
              </a:lnSpc>
              <a:spcBef>
                <a:spcPts val="800"/>
              </a:spcBef>
              <a:spcAft>
                <a:spcPts val="0"/>
              </a:spcAft>
              <a:buNone/>
            </a:pPr>
            <a:r>
              <a:rPr lang="en" sz="1700">
                <a:solidFill>
                  <a:schemeClr val="dk1"/>
                </a:solidFill>
                <a:latin typeface="Calibri"/>
                <a:ea typeface="Calibri"/>
                <a:cs typeface="Calibri"/>
                <a:sym typeface="Calibri"/>
              </a:rPr>
              <a:t>Energy [J] per Instruction</a:t>
            </a:r>
            <a:endParaRPr sz="1700">
              <a:solidFill>
                <a:schemeClr val="dk1"/>
              </a:solidFill>
              <a:latin typeface="Calibri"/>
              <a:ea typeface="Calibri"/>
              <a:cs typeface="Calibri"/>
              <a:sym typeface="Calibri"/>
            </a:endParaRPr>
          </a:p>
        </p:txBody>
      </p:sp>
      <p:grpSp>
        <p:nvGrpSpPr>
          <p:cNvPr id="202" name="Google Shape;202;g2cc9ddd4c28_0_6"/>
          <p:cNvGrpSpPr/>
          <p:nvPr/>
        </p:nvGrpSpPr>
        <p:grpSpPr>
          <a:xfrm>
            <a:off x="628650" y="3571575"/>
            <a:ext cx="2336475" cy="1399725"/>
            <a:chOff x="728150" y="3412350"/>
            <a:chExt cx="2336475" cy="1399725"/>
          </a:xfrm>
        </p:grpSpPr>
        <p:sp>
          <p:nvSpPr>
            <p:cNvPr id="203" name="Google Shape;203;g2cc9ddd4c28_0_6"/>
            <p:cNvSpPr/>
            <p:nvPr/>
          </p:nvSpPr>
          <p:spPr>
            <a:xfrm>
              <a:off x="1493150" y="3496875"/>
              <a:ext cx="1461900" cy="102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204" name="Google Shape;204;g2cc9ddd4c28_0_6"/>
            <p:cNvSpPr txBox="1"/>
            <p:nvPr/>
          </p:nvSpPr>
          <p:spPr>
            <a:xfrm>
              <a:off x="728150" y="3412350"/>
              <a:ext cx="765000" cy="351600"/>
            </a:xfrm>
            <a:prstGeom prst="rect">
              <a:avLst/>
            </a:prstGeom>
            <a:noFill/>
            <a:ln>
              <a:noFill/>
            </a:ln>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688"/>
                <a:buNone/>
              </a:pPr>
              <a:r>
                <a:rPr lang="en" sz="825">
                  <a:solidFill>
                    <a:schemeClr val="dk1"/>
                  </a:solidFill>
                  <a:latin typeface="Calibri"/>
                  <a:ea typeface="Calibri"/>
                  <a:cs typeface="Calibri"/>
                  <a:sym typeface="Calibri"/>
                </a:rPr>
                <a:t>Performance</a:t>
              </a:r>
              <a:endParaRPr sz="825">
                <a:solidFill>
                  <a:schemeClr val="dk1"/>
                </a:solidFill>
                <a:latin typeface="Calibri"/>
                <a:ea typeface="Calibri"/>
                <a:cs typeface="Calibri"/>
                <a:sym typeface="Calibri"/>
              </a:endParaRPr>
            </a:p>
            <a:p>
              <a:pPr indent="0" lvl="0" marL="0" rtl="0" algn="ctr">
                <a:lnSpc>
                  <a:spcPct val="80000"/>
                </a:lnSpc>
                <a:spcBef>
                  <a:spcPts val="0"/>
                </a:spcBef>
                <a:spcAft>
                  <a:spcPts val="0"/>
                </a:spcAft>
                <a:buSzPts val="688"/>
                <a:buNone/>
              </a:pPr>
              <a:r>
                <a:rPr lang="en" sz="825">
                  <a:solidFill>
                    <a:schemeClr val="dk1"/>
                  </a:solidFill>
                  <a:latin typeface="Calibri"/>
                  <a:ea typeface="Calibri"/>
                  <a:cs typeface="Calibri"/>
                  <a:sym typeface="Calibri"/>
                </a:rPr>
                <a:t>[instruct/sec]</a:t>
              </a:r>
              <a:endParaRPr sz="825">
                <a:solidFill>
                  <a:schemeClr val="dk1"/>
                </a:solidFill>
                <a:latin typeface="Calibri"/>
                <a:ea typeface="Calibri"/>
                <a:cs typeface="Calibri"/>
                <a:sym typeface="Calibri"/>
              </a:endParaRPr>
            </a:p>
          </p:txBody>
        </p:sp>
        <p:sp>
          <p:nvSpPr>
            <p:cNvPr id="205" name="Google Shape;205;g2cc9ddd4c28_0_6"/>
            <p:cNvSpPr txBox="1"/>
            <p:nvPr/>
          </p:nvSpPr>
          <p:spPr>
            <a:xfrm>
              <a:off x="2402225" y="4525875"/>
              <a:ext cx="662400" cy="286200"/>
            </a:xfrm>
            <a:prstGeom prst="rect">
              <a:avLst/>
            </a:prstGeom>
            <a:noFill/>
            <a:ln>
              <a:noFill/>
            </a:ln>
          </p:spPr>
          <p:txBody>
            <a:bodyPr anchorCtr="0" anchor="t" bIns="91425" lIns="91425" spcFirstLastPara="1" rIns="91425" wrap="square" tIns="91425">
              <a:spAutoFit/>
            </a:bodyPr>
            <a:lstStyle/>
            <a:p>
              <a:pPr indent="0" lvl="0" marL="0" marR="0" rtl="0" algn="ctr">
                <a:lnSpc>
                  <a:spcPct val="80000"/>
                </a:lnSpc>
                <a:spcBef>
                  <a:spcPts val="0"/>
                </a:spcBef>
                <a:spcAft>
                  <a:spcPts val="0"/>
                </a:spcAft>
                <a:buNone/>
              </a:pPr>
              <a:r>
                <a:rPr lang="en" sz="825">
                  <a:solidFill>
                    <a:schemeClr val="dk1"/>
                  </a:solidFill>
                  <a:latin typeface="Calibri"/>
                  <a:ea typeface="Calibri"/>
                  <a:cs typeface="Calibri"/>
                  <a:sym typeface="Calibri"/>
                </a:rPr>
                <a:t>Power [W]</a:t>
              </a:r>
              <a:endParaRPr sz="825">
                <a:solidFill>
                  <a:schemeClr val="dk1"/>
                </a:solidFill>
                <a:latin typeface="Calibri"/>
                <a:ea typeface="Calibri"/>
                <a:cs typeface="Calibri"/>
                <a:sym typeface="Calibri"/>
              </a:endParaRPr>
            </a:p>
          </p:txBody>
        </p:sp>
        <p:sp>
          <p:nvSpPr>
            <p:cNvPr id="206" name="Google Shape;206;g2cc9ddd4c28_0_6"/>
            <p:cNvSpPr/>
            <p:nvPr/>
          </p:nvSpPr>
          <p:spPr>
            <a:xfrm rot="244835">
              <a:off x="1701319" y="4086234"/>
              <a:ext cx="417867" cy="282193"/>
            </a:xfrm>
            <a:custGeom>
              <a:rect b="b" l="l" r="r" t="t"/>
              <a:pathLst>
                <a:path extrusionOk="0" h="14058" w="20578">
                  <a:moveTo>
                    <a:pt x="0" y="14058"/>
                  </a:moveTo>
                  <a:cubicBezTo>
                    <a:pt x="374" y="12971"/>
                    <a:pt x="1053" y="9406"/>
                    <a:pt x="2241" y="7538"/>
                  </a:cubicBezTo>
                  <a:cubicBezTo>
                    <a:pt x="3430" y="5670"/>
                    <a:pt x="5162" y="3973"/>
                    <a:pt x="7131" y="2852"/>
                  </a:cubicBezTo>
                  <a:cubicBezTo>
                    <a:pt x="9101" y="1732"/>
                    <a:pt x="11817" y="1290"/>
                    <a:pt x="14058" y="815"/>
                  </a:cubicBezTo>
                  <a:cubicBezTo>
                    <a:pt x="16299" y="340"/>
                    <a:pt x="19491" y="136"/>
                    <a:pt x="20578" y="0"/>
                  </a:cubicBezTo>
                </a:path>
              </a:pathLst>
            </a:custGeom>
            <a:noFill/>
            <a:ln cap="flat" cmpd="sng" w="9525">
              <a:solidFill>
                <a:schemeClr val="dk2"/>
              </a:solidFill>
              <a:prstDash val="solid"/>
              <a:round/>
              <a:headEnd len="med" w="med" type="none"/>
              <a:tailEnd len="med" w="med" type="none"/>
            </a:ln>
          </p:spPr>
        </p:sp>
        <p:sp>
          <p:nvSpPr>
            <p:cNvPr id="207" name="Google Shape;207;g2cc9ddd4c28_0_6"/>
            <p:cNvSpPr/>
            <p:nvPr/>
          </p:nvSpPr>
          <p:spPr>
            <a:xfrm>
              <a:off x="1870075" y="3654850"/>
              <a:ext cx="942325" cy="560300"/>
            </a:xfrm>
            <a:custGeom>
              <a:rect b="b" l="l" r="r" t="t"/>
              <a:pathLst>
                <a:path extrusionOk="0" h="22412" w="37693">
                  <a:moveTo>
                    <a:pt x="0" y="22412"/>
                  </a:moveTo>
                  <a:cubicBezTo>
                    <a:pt x="679" y="21054"/>
                    <a:pt x="2275" y="16707"/>
                    <a:pt x="4075" y="14262"/>
                  </a:cubicBezTo>
                  <a:cubicBezTo>
                    <a:pt x="5875" y="11817"/>
                    <a:pt x="8455" y="9474"/>
                    <a:pt x="10798" y="7742"/>
                  </a:cubicBezTo>
                  <a:cubicBezTo>
                    <a:pt x="13141" y="6010"/>
                    <a:pt x="14669" y="5026"/>
                    <a:pt x="18133" y="3871"/>
                  </a:cubicBezTo>
                  <a:cubicBezTo>
                    <a:pt x="21597" y="2717"/>
                    <a:pt x="28320" y="1460"/>
                    <a:pt x="31580" y="815"/>
                  </a:cubicBezTo>
                  <a:cubicBezTo>
                    <a:pt x="34840" y="170"/>
                    <a:pt x="36674" y="136"/>
                    <a:pt x="37693" y="0"/>
                  </a:cubicBezTo>
                </a:path>
              </a:pathLst>
            </a:custGeom>
            <a:noFill/>
            <a:ln cap="flat" cmpd="sng" w="9525">
              <a:solidFill>
                <a:schemeClr val="dk2"/>
              </a:solidFill>
              <a:prstDash val="solid"/>
              <a:round/>
              <a:headEnd len="med" w="med" type="none"/>
              <a:tailEnd len="med" w="med" type="none"/>
            </a:ln>
          </p:spPr>
        </p:sp>
        <p:sp>
          <p:nvSpPr>
            <p:cNvPr id="208" name="Google Shape;208;g2cc9ddd4c28_0_6"/>
            <p:cNvSpPr/>
            <p:nvPr/>
          </p:nvSpPr>
          <p:spPr>
            <a:xfrm flipH="1" rot="-5400000">
              <a:off x="2046071" y="3838442"/>
              <a:ext cx="294948" cy="560300"/>
            </a:xfrm>
            <a:custGeom>
              <a:rect b="b" l="l" r="r" t="t"/>
              <a:pathLst>
                <a:path extrusionOk="0" h="22412" w="37693">
                  <a:moveTo>
                    <a:pt x="0" y="22412"/>
                  </a:moveTo>
                  <a:cubicBezTo>
                    <a:pt x="679" y="21054"/>
                    <a:pt x="2275" y="16707"/>
                    <a:pt x="4075" y="14262"/>
                  </a:cubicBezTo>
                  <a:cubicBezTo>
                    <a:pt x="5875" y="11817"/>
                    <a:pt x="8455" y="9474"/>
                    <a:pt x="10798" y="7742"/>
                  </a:cubicBezTo>
                  <a:cubicBezTo>
                    <a:pt x="13141" y="6010"/>
                    <a:pt x="14669" y="5026"/>
                    <a:pt x="18133" y="3871"/>
                  </a:cubicBezTo>
                  <a:cubicBezTo>
                    <a:pt x="21597" y="2717"/>
                    <a:pt x="28320" y="1460"/>
                    <a:pt x="31580" y="815"/>
                  </a:cubicBezTo>
                  <a:cubicBezTo>
                    <a:pt x="34840" y="170"/>
                    <a:pt x="36674" y="136"/>
                    <a:pt x="37693" y="0"/>
                  </a:cubicBezTo>
                </a:path>
              </a:pathLst>
            </a:custGeom>
            <a:noFill/>
            <a:ln cap="flat" cmpd="sng" w="9525">
              <a:solidFill>
                <a:schemeClr val="dk2"/>
              </a:solidFill>
              <a:prstDash val="solid"/>
              <a:round/>
              <a:headEnd len="med" w="med" type="none"/>
              <a:tailEnd len="med" w="med" type="none"/>
            </a:ln>
          </p:spPr>
        </p:sp>
        <p:sp>
          <p:nvSpPr>
            <p:cNvPr id="209" name="Google Shape;209;g2cc9ddd4c28_0_6"/>
            <p:cNvSpPr/>
            <p:nvPr/>
          </p:nvSpPr>
          <p:spPr>
            <a:xfrm rot="2700000">
              <a:off x="1529761" y="3473334"/>
              <a:ext cx="266014" cy="371231"/>
            </a:xfrm>
            <a:prstGeom prst="leftArrow">
              <a:avLst>
                <a:gd fmla="val 77127" name="adj1"/>
                <a:gd fmla="val 68809"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
                <a:latin typeface="Calibri"/>
                <a:ea typeface="Calibri"/>
                <a:cs typeface="Calibri"/>
                <a:sym typeface="Calibri"/>
              </a:endParaRPr>
            </a:p>
          </p:txBody>
        </p:sp>
        <p:sp>
          <p:nvSpPr>
            <p:cNvPr id="210" name="Google Shape;210;g2cc9ddd4c28_0_6"/>
            <p:cNvSpPr txBox="1"/>
            <p:nvPr/>
          </p:nvSpPr>
          <p:spPr>
            <a:xfrm rot="-2700000">
              <a:off x="1492186" y="3551002"/>
              <a:ext cx="459478" cy="308016"/>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Calibri"/>
                  <a:ea typeface="Calibri"/>
                  <a:cs typeface="Calibri"/>
                  <a:sym typeface="Calibri"/>
                </a:rPr>
                <a:t>Better</a:t>
              </a:r>
              <a:endParaRPr sz="800">
                <a:solidFill>
                  <a:schemeClr val="lt1"/>
                </a:solidFill>
                <a:latin typeface="Calibri"/>
                <a:ea typeface="Calibri"/>
                <a:cs typeface="Calibri"/>
                <a:sym typeface="Calibri"/>
              </a:endParaRPr>
            </a:p>
          </p:txBody>
        </p:sp>
      </p:grpSp>
      <p:sp>
        <p:nvSpPr>
          <p:cNvPr id="211" name="Google Shape;211;g2cc9ddd4c28_0_6"/>
          <p:cNvSpPr/>
          <p:nvPr/>
        </p:nvSpPr>
        <p:spPr>
          <a:xfrm>
            <a:off x="2965125" y="3650375"/>
            <a:ext cx="1461900" cy="102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212" name="Google Shape;212;g2cc9ddd4c28_0_6"/>
          <p:cNvGrpSpPr/>
          <p:nvPr/>
        </p:nvGrpSpPr>
        <p:grpSpPr>
          <a:xfrm>
            <a:off x="3150575" y="3813600"/>
            <a:ext cx="1120595" cy="698344"/>
            <a:chOff x="1691800" y="3654863"/>
            <a:chExt cx="1120595" cy="698344"/>
          </a:xfrm>
        </p:grpSpPr>
        <p:sp>
          <p:nvSpPr>
            <p:cNvPr id="213" name="Google Shape;213;g2cc9ddd4c28_0_6"/>
            <p:cNvSpPr/>
            <p:nvPr/>
          </p:nvSpPr>
          <p:spPr>
            <a:xfrm>
              <a:off x="1691800" y="4114582"/>
              <a:ext cx="229800" cy="238625"/>
            </a:xfrm>
            <a:custGeom>
              <a:rect b="b" l="l" r="r" t="t"/>
              <a:pathLst>
                <a:path extrusionOk="0" h="9545" w="9192">
                  <a:moveTo>
                    <a:pt x="0" y="9545"/>
                  </a:moveTo>
                  <a:cubicBezTo>
                    <a:pt x="365" y="8696"/>
                    <a:pt x="1286" y="5801"/>
                    <a:pt x="2189" y="4452"/>
                  </a:cubicBezTo>
                  <a:cubicBezTo>
                    <a:pt x="3092" y="3103"/>
                    <a:pt x="4291" y="2178"/>
                    <a:pt x="5416" y="1453"/>
                  </a:cubicBezTo>
                  <a:cubicBezTo>
                    <a:pt x="6541" y="728"/>
                    <a:pt x="8359" y="326"/>
                    <a:pt x="8941" y="100"/>
                  </a:cubicBezTo>
                  <a:cubicBezTo>
                    <a:pt x="9523" y="-125"/>
                    <a:pt x="8912" y="100"/>
                    <a:pt x="8906" y="100"/>
                  </a:cubicBezTo>
                </a:path>
              </a:pathLst>
            </a:custGeom>
            <a:noFill/>
            <a:ln cap="flat" cmpd="sng" w="9525">
              <a:solidFill>
                <a:schemeClr val="dk2"/>
              </a:solidFill>
              <a:prstDash val="solid"/>
              <a:round/>
              <a:headEnd len="med" w="med" type="none"/>
              <a:tailEnd len="med" w="med" type="none"/>
            </a:ln>
          </p:spPr>
        </p:sp>
        <p:sp>
          <p:nvSpPr>
            <p:cNvPr id="214" name="Google Shape;214;g2cc9ddd4c28_0_6"/>
            <p:cNvSpPr/>
            <p:nvPr/>
          </p:nvSpPr>
          <p:spPr>
            <a:xfrm>
              <a:off x="1921600" y="3654863"/>
              <a:ext cx="890795" cy="459731"/>
            </a:xfrm>
            <a:custGeom>
              <a:rect b="b" l="l" r="r" t="t"/>
              <a:pathLst>
                <a:path extrusionOk="0" h="18560" w="35883">
                  <a:moveTo>
                    <a:pt x="0" y="18560"/>
                  </a:moveTo>
                  <a:cubicBezTo>
                    <a:pt x="378" y="17844"/>
                    <a:pt x="767" y="16065"/>
                    <a:pt x="2265" y="14262"/>
                  </a:cubicBezTo>
                  <a:cubicBezTo>
                    <a:pt x="3763" y="12459"/>
                    <a:pt x="6645" y="9474"/>
                    <a:pt x="8988" y="7742"/>
                  </a:cubicBezTo>
                  <a:cubicBezTo>
                    <a:pt x="11331" y="6010"/>
                    <a:pt x="12859" y="5026"/>
                    <a:pt x="16323" y="3871"/>
                  </a:cubicBezTo>
                  <a:cubicBezTo>
                    <a:pt x="19787" y="2717"/>
                    <a:pt x="26510" y="1460"/>
                    <a:pt x="29770" y="815"/>
                  </a:cubicBezTo>
                  <a:cubicBezTo>
                    <a:pt x="33030" y="170"/>
                    <a:pt x="34864" y="136"/>
                    <a:pt x="35883" y="0"/>
                  </a:cubicBezTo>
                </a:path>
              </a:pathLst>
            </a:custGeom>
            <a:noFill/>
            <a:ln cap="flat" cmpd="sng" w="9525">
              <a:solidFill>
                <a:schemeClr val="dk2"/>
              </a:solidFill>
              <a:prstDash val="solid"/>
              <a:round/>
              <a:headEnd len="med" w="med" type="none"/>
              <a:tailEnd len="med" w="med" type="none"/>
            </a:ln>
          </p:spPr>
        </p:sp>
      </p:grpSp>
      <p:cxnSp>
        <p:nvCxnSpPr>
          <p:cNvPr id="215" name="Google Shape;215;g2cc9ddd4c28_0_6"/>
          <p:cNvCxnSpPr/>
          <p:nvPr/>
        </p:nvCxnSpPr>
        <p:spPr>
          <a:xfrm>
            <a:off x="3380800" y="4281575"/>
            <a:ext cx="0" cy="398400"/>
          </a:xfrm>
          <a:prstGeom prst="straightConnector1">
            <a:avLst/>
          </a:prstGeom>
          <a:noFill/>
          <a:ln cap="flat" cmpd="sng" w="9525">
            <a:solidFill>
              <a:schemeClr val="accent3"/>
            </a:solidFill>
            <a:prstDash val="dot"/>
            <a:round/>
            <a:headEnd len="med" w="med" type="none"/>
            <a:tailEnd len="med" w="med" type="none"/>
          </a:ln>
        </p:spPr>
      </p:cxnSp>
      <p:cxnSp>
        <p:nvCxnSpPr>
          <p:cNvPr id="216" name="Google Shape;216;g2cc9ddd4c28_0_6"/>
          <p:cNvCxnSpPr/>
          <p:nvPr/>
        </p:nvCxnSpPr>
        <p:spPr>
          <a:xfrm>
            <a:off x="4266500" y="3820300"/>
            <a:ext cx="0" cy="860100"/>
          </a:xfrm>
          <a:prstGeom prst="straightConnector1">
            <a:avLst/>
          </a:prstGeom>
          <a:noFill/>
          <a:ln cap="flat" cmpd="sng" w="9525">
            <a:solidFill>
              <a:schemeClr val="accent3"/>
            </a:solidFill>
            <a:prstDash val="dot"/>
            <a:round/>
            <a:headEnd len="med" w="med" type="none"/>
            <a:tailEnd len="med" w="med" type="none"/>
          </a:ln>
        </p:spPr>
      </p:cxnSp>
      <p:sp>
        <p:nvSpPr>
          <p:cNvPr id="217" name="Google Shape;217;g2cc9ddd4c28_0_6"/>
          <p:cNvSpPr txBox="1"/>
          <p:nvPr/>
        </p:nvSpPr>
        <p:spPr>
          <a:xfrm>
            <a:off x="1846675" y="4181600"/>
            <a:ext cx="5568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E-Core 1</a:t>
            </a:r>
            <a:endParaRPr sz="800">
              <a:solidFill>
                <a:schemeClr val="dk1"/>
              </a:solidFill>
              <a:latin typeface="Calibri"/>
              <a:ea typeface="Calibri"/>
              <a:cs typeface="Calibri"/>
              <a:sym typeface="Calibri"/>
            </a:endParaRPr>
          </a:p>
        </p:txBody>
      </p:sp>
      <p:cxnSp>
        <p:nvCxnSpPr>
          <p:cNvPr id="218" name="Google Shape;218;g2cc9ddd4c28_0_6"/>
          <p:cNvCxnSpPr/>
          <p:nvPr/>
        </p:nvCxnSpPr>
        <p:spPr>
          <a:xfrm>
            <a:off x="3150575" y="4513425"/>
            <a:ext cx="0" cy="166500"/>
          </a:xfrm>
          <a:prstGeom prst="straightConnector1">
            <a:avLst/>
          </a:prstGeom>
          <a:noFill/>
          <a:ln cap="flat" cmpd="sng" w="9525">
            <a:solidFill>
              <a:schemeClr val="accent3"/>
            </a:solidFill>
            <a:prstDash val="dot"/>
            <a:round/>
            <a:headEnd len="med" w="med" type="none"/>
            <a:tailEnd len="med" w="med" type="none"/>
          </a:ln>
        </p:spPr>
      </p:cxnSp>
      <p:sp>
        <p:nvSpPr>
          <p:cNvPr id="219" name="Google Shape;219;g2cc9ddd4c28_0_6"/>
          <p:cNvSpPr txBox="1"/>
          <p:nvPr/>
        </p:nvSpPr>
        <p:spPr>
          <a:xfrm>
            <a:off x="3036100" y="4442775"/>
            <a:ext cx="464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E</a:t>
            </a:r>
            <a:endParaRPr sz="800">
              <a:solidFill>
                <a:schemeClr val="dk1"/>
              </a:solidFill>
              <a:latin typeface="Calibri"/>
              <a:ea typeface="Calibri"/>
              <a:cs typeface="Calibri"/>
              <a:sym typeface="Calibri"/>
            </a:endParaRPr>
          </a:p>
        </p:txBody>
      </p:sp>
      <p:sp>
        <p:nvSpPr>
          <p:cNvPr id="220" name="Google Shape;220;g2cc9ddd4c28_0_6"/>
          <p:cNvSpPr txBox="1"/>
          <p:nvPr/>
        </p:nvSpPr>
        <p:spPr>
          <a:xfrm>
            <a:off x="3591588" y="4442775"/>
            <a:ext cx="464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P</a:t>
            </a:r>
            <a:endParaRPr sz="800">
              <a:solidFill>
                <a:schemeClr val="dk1"/>
              </a:solidFill>
              <a:latin typeface="Calibri"/>
              <a:ea typeface="Calibri"/>
              <a:cs typeface="Calibri"/>
              <a:sym typeface="Calibri"/>
            </a:endParaRPr>
          </a:p>
        </p:txBody>
      </p:sp>
      <p:sp>
        <p:nvSpPr>
          <p:cNvPr id="221" name="Google Shape;221;g2cc9ddd4c28_0_6"/>
          <p:cNvSpPr txBox="1"/>
          <p:nvPr/>
        </p:nvSpPr>
        <p:spPr>
          <a:xfrm>
            <a:off x="2965125" y="3650375"/>
            <a:ext cx="8868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sz="800">
              <a:solidFill>
                <a:schemeClr val="dk1"/>
              </a:solidFill>
              <a:latin typeface="Calibri"/>
              <a:ea typeface="Calibri"/>
              <a:cs typeface="Calibri"/>
              <a:sym typeface="Calibri"/>
            </a:endParaRPr>
          </a:p>
        </p:txBody>
      </p:sp>
      <p:sp>
        <p:nvSpPr>
          <p:cNvPr id="222" name="Google Shape;222;g2cc9ddd4c28_0_6"/>
          <p:cNvSpPr txBox="1"/>
          <p:nvPr/>
        </p:nvSpPr>
        <p:spPr>
          <a:xfrm>
            <a:off x="2894200" y="3571575"/>
            <a:ext cx="765000" cy="3516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88"/>
              <a:buNone/>
            </a:pPr>
            <a:r>
              <a:rPr lang="en" sz="825">
                <a:solidFill>
                  <a:schemeClr val="dk1"/>
                </a:solidFill>
                <a:latin typeface="Calibri"/>
                <a:ea typeface="Calibri"/>
                <a:cs typeface="Calibri"/>
                <a:sym typeface="Calibri"/>
              </a:rPr>
              <a:t>System</a:t>
            </a:r>
            <a:endParaRPr sz="825">
              <a:solidFill>
                <a:schemeClr val="dk1"/>
              </a:solidFill>
              <a:latin typeface="Calibri"/>
              <a:ea typeface="Calibri"/>
              <a:cs typeface="Calibri"/>
              <a:sym typeface="Calibri"/>
            </a:endParaRPr>
          </a:p>
          <a:p>
            <a:pPr indent="0" lvl="0" marL="0" rtl="0" algn="l">
              <a:lnSpc>
                <a:spcPct val="80000"/>
              </a:lnSpc>
              <a:spcBef>
                <a:spcPts val="0"/>
              </a:spcBef>
              <a:spcAft>
                <a:spcPts val="0"/>
              </a:spcAft>
              <a:buSzPts val="688"/>
              <a:buNone/>
            </a:pPr>
            <a:r>
              <a:rPr lang="en" sz="825">
                <a:solidFill>
                  <a:schemeClr val="dk1"/>
                </a:solidFill>
                <a:latin typeface="Calibri"/>
                <a:ea typeface="Calibri"/>
                <a:cs typeface="Calibri"/>
                <a:sym typeface="Calibri"/>
              </a:rPr>
              <a:t>Performance</a:t>
            </a:r>
            <a:endParaRPr sz="825">
              <a:solidFill>
                <a:schemeClr val="dk1"/>
              </a:solidFill>
              <a:latin typeface="Calibri"/>
              <a:ea typeface="Calibri"/>
              <a:cs typeface="Calibri"/>
              <a:sym typeface="Calibri"/>
            </a:endParaRPr>
          </a:p>
          <a:p>
            <a:pPr indent="0" lvl="0" marL="0" rtl="0" algn="l">
              <a:lnSpc>
                <a:spcPct val="80000"/>
              </a:lnSpc>
              <a:spcBef>
                <a:spcPts val="0"/>
              </a:spcBef>
              <a:spcAft>
                <a:spcPts val="0"/>
              </a:spcAft>
              <a:buSzPts val="688"/>
              <a:buNone/>
            </a:pPr>
            <a:r>
              <a:rPr lang="en" sz="825">
                <a:solidFill>
                  <a:schemeClr val="dk1"/>
                </a:solidFill>
                <a:latin typeface="Calibri"/>
                <a:ea typeface="Calibri"/>
                <a:cs typeface="Calibri"/>
                <a:sym typeface="Calibri"/>
              </a:rPr>
              <a:t>Selection</a:t>
            </a:r>
            <a:endParaRPr sz="825">
              <a:solidFill>
                <a:schemeClr val="dk1"/>
              </a:solidFill>
              <a:latin typeface="Calibri"/>
              <a:ea typeface="Calibri"/>
              <a:cs typeface="Calibri"/>
              <a:sym typeface="Calibri"/>
            </a:endParaRPr>
          </a:p>
          <a:p>
            <a:pPr indent="0" lvl="0" marL="0" rtl="0" algn="l">
              <a:lnSpc>
                <a:spcPct val="80000"/>
              </a:lnSpc>
              <a:spcBef>
                <a:spcPts val="0"/>
              </a:spcBef>
              <a:spcAft>
                <a:spcPts val="0"/>
              </a:spcAft>
              <a:buSzPts val="688"/>
              <a:buNone/>
            </a:pPr>
            <a:r>
              <a:rPr lang="en" sz="825">
                <a:solidFill>
                  <a:schemeClr val="dk1"/>
                </a:solidFill>
                <a:latin typeface="Calibri"/>
                <a:ea typeface="Calibri"/>
                <a:cs typeface="Calibri"/>
                <a:sym typeface="Calibri"/>
              </a:rPr>
              <a:t>(Scheduler)</a:t>
            </a:r>
            <a:endParaRPr sz="825">
              <a:solidFill>
                <a:schemeClr val="dk1"/>
              </a:solidFill>
              <a:latin typeface="Calibri"/>
              <a:ea typeface="Calibri"/>
              <a:cs typeface="Calibri"/>
              <a:sym typeface="Calibri"/>
            </a:endParaRPr>
          </a:p>
        </p:txBody>
      </p:sp>
      <p:sp>
        <p:nvSpPr>
          <p:cNvPr id="223" name="Google Shape;223;g2cc9ddd4c28_0_6"/>
          <p:cNvSpPr txBox="1"/>
          <p:nvPr/>
        </p:nvSpPr>
        <p:spPr>
          <a:xfrm>
            <a:off x="2430100" y="3757625"/>
            <a:ext cx="464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P</a:t>
            </a:r>
            <a:r>
              <a:rPr lang="en" sz="800">
                <a:solidFill>
                  <a:schemeClr val="dk1"/>
                </a:solidFill>
                <a:latin typeface="Calibri"/>
                <a:ea typeface="Calibri"/>
                <a:cs typeface="Calibri"/>
                <a:sym typeface="Calibri"/>
              </a:rPr>
              <a:t>-Core</a:t>
            </a:r>
            <a:endParaRPr sz="800">
              <a:solidFill>
                <a:schemeClr val="dk1"/>
              </a:solidFill>
              <a:latin typeface="Calibri"/>
              <a:ea typeface="Calibri"/>
              <a:cs typeface="Calibri"/>
              <a:sym typeface="Calibri"/>
            </a:endParaRPr>
          </a:p>
        </p:txBody>
      </p:sp>
      <p:sp>
        <p:nvSpPr>
          <p:cNvPr id="224" name="Google Shape;224;g2cc9ddd4c28_0_6"/>
          <p:cNvSpPr txBox="1"/>
          <p:nvPr/>
        </p:nvSpPr>
        <p:spPr>
          <a:xfrm>
            <a:off x="2200800" y="4065425"/>
            <a:ext cx="5304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E</a:t>
            </a:r>
            <a:r>
              <a:rPr lang="en" sz="800">
                <a:solidFill>
                  <a:schemeClr val="dk1"/>
                </a:solidFill>
                <a:latin typeface="Calibri"/>
                <a:ea typeface="Calibri"/>
                <a:cs typeface="Calibri"/>
                <a:sym typeface="Calibri"/>
              </a:rPr>
              <a:t>-Core 2</a:t>
            </a:r>
            <a:endParaRPr sz="800">
              <a:solidFill>
                <a:schemeClr val="dk1"/>
              </a:solidFill>
              <a:latin typeface="Calibri"/>
              <a:ea typeface="Calibri"/>
              <a:cs typeface="Calibri"/>
              <a:sym typeface="Calibri"/>
            </a:endParaRPr>
          </a:p>
        </p:txBody>
      </p:sp>
      <p:pic>
        <p:nvPicPr>
          <p:cNvPr id="225" name="Google Shape;225;g2cc9ddd4c28_0_6"/>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sp>
        <p:nvSpPr>
          <p:cNvPr id="226" name="Google Shape;226;g2cc9ddd4c28_0_6"/>
          <p:cNvSpPr txBox="1"/>
          <p:nvPr>
            <p:ph idx="4294967295" type="ctrTitle"/>
          </p:nvPr>
        </p:nvSpPr>
        <p:spPr>
          <a:xfrm>
            <a:off x="1200150" y="384581"/>
            <a:ext cx="7687800" cy="536700"/>
          </a:xfrm>
          <a:prstGeom prst="rect">
            <a:avLst/>
          </a:prstGeom>
          <a:noFill/>
          <a:ln>
            <a:noFill/>
          </a:ln>
        </p:spPr>
        <p:txBody>
          <a:bodyPr anchorCtr="0" anchor="b" bIns="34275" lIns="68575" spcFirstLastPara="1" rIns="68575" wrap="square" tIns="34275">
            <a:normAutofit/>
          </a:bodyPr>
          <a:lstStyle/>
          <a:p>
            <a:pPr indent="0" lvl="0" marL="0" marR="0" rtl="0" algn="r">
              <a:lnSpc>
                <a:spcPct val="90000"/>
              </a:lnSpc>
              <a:spcBef>
                <a:spcPts val="0"/>
              </a:spcBef>
              <a:spcAft>
                <a:spcPts val="0"/>
              </a:spcAft>
              <a:buClr>
                <a:schemeClr val="dk1"/>
              </a:buClr>
              <a:buSzPts val="4500"/>
              <a:buFont typeface="Calibri"/>
              <a:buNone/>
            </a:pPr>
            <a:r>
              <a:rPr lang="en">
                <a:solidFill>
                  <a:srgbClr val="666666"/>
                </a:solidFill>
                <a:latin typeface="Times New Roman"/>
                <a:ea typeface="Times New Roman"/>
                <a:cs typeface="Times New Roman"/>
                <a:sym typeface="Times New Roman"/>
              </a:rPr>
              <a:t>Energy Aware Scheduling</a:t>
            </a:r>
            <a:endParaRPr/>
          </a:p>
        </p:txBody>
      </p:sp>
      <p:cxnSp>
        <p:nvCxnSpPr>
          <p:cNvPr id="227" name="Google Shape;227;g2cc9ddd4c28_0_6"/>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228" name="Google Shape;228;g2cc9ddd4c28_0_6"/>
          <p:cNvSpPr txBox="1"/>
          <p:nvPr/>
        </p:nvSpPr>
        <p:spPr>
          <a:xfrm>
            <a:off x="0" y="4804800"/>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
              <a:t>https://docs.kernel.org/next/scheduler/sched-energy.html</a:t>
            </a:r>
            <a:endParaRPr sz="500"/>
          </a:p>
          <a:p>
            <a:pPr indent="0" lvl="0" marL="0" rtl="0" algn="l">
              <a:spcBef>
                <a:spcPts val="0"/>
              </a:spcBef>
              <a:spcAft>
                <a:spcPts val="0"/>
              </a:spcAft>
              <a:buNone/>
            </a:pPr>
            <a:r>
              <a:rPr lang="en" sz="500"/>
              <a:t>https://www.linaro.org/blog/energy-aware-scheduling-eas-progress-update</a:t>
            </a:r>
            <a:endParaRPr sz="5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2cc9ddd4c28_0_0"/>
          <p:cNvSpPr txBox="1"/>
          <p:nvPr>
            <p:ph idx="1" type="body"/>
          </p:nvPr>
        </p:nvSpPr>
        <p:spPr>
          <a:xfrm>
            <a:off x="628650" y="1121350"/>
            <a:ext cx="7886700" cy="3511200"/>
          </a:xfrm>
          <a:prstGeom prst="rect">
            <a:avLst/>
          </a:prstGeom>
        </p:spPr>
        <p:txBody>
          <a:bodyPr anchorCtr="0" anchor="t" bIns="34275" lIns="68575" spcFirstLastPara="1" rIns="68575" wrap="square" tIns="34275">
            <a:normAutofit/>
          </a:bodyPr>
          <a:lstStyle/>
          <a:p>
            <a:pPr indent="0" lvl="0" marL="0" rtl="0" algn="l">
              <a:lnSpc>
                <a:spcPct val="100000"/>
              </a:lnSpc>
              <a:spcBef>
                <a:spcPts val="800"/>
              </a:spcBef>
              <a:spcAft>
                <a:spcPts val="0"/>
              </a:spcAft>
              <a:buNone/>
            </a:pPr>
            <a:r>
              <a:rPr lang="en" sz="1800"/>
              <a:t>Energy-aware scheduling (EAS) alters the assignment of Completely Fair Scheduler (CFS) tasks to CPUs by utilizing the Energy Model (EM) to make better scheduling decisions. </a:t>
            </a:r>
            <a:endParaRPr sz="1800"/>
          </a:p>
          <a:p>
            <a:pPr indent="0" lvl="0" marL="0" rtl="0" algn="l">
              <a:lnSpc>
                <a:spcPct val="100000"/>
              </a:lnSpc>
              <a:spcBef>
                <a:spcPts val="800"/>
              </a:spcBef>
              <a:spcAft>
                <a:spcPts val="0"/>
              </a:spcAft>
              <a:buNone/>
            </a:pPr>
            <a:r>
              <a:rPr lang="en" sz="1800"/>
              <a:t>Energy Model (EM) enables the scheduler to assess the consequences of its decisions by using a much simpler design to minimize the impact on scheduler latency. This model aids in choosing the most energy-efficient CPU for task execution without compromising system performance, using knowledge of CPU capacities and energy costs. </a:t>
            </a:r>
            <a:endParaRPr sz="1800"/>
          </a:p>
        </p:txBody>
      </p:sp>
      <p:grpSp>
        <p:nvGrpSpPr>
          <p:cNvPr id="234" name="Google Shape;234;g2cc9ddd4c28_0_0"/>
          <p:cNvGrpSpPr/>
          <p:nvPr/>
        </p:nvGrpSpPr>
        <p:grpSpPr>
          <a:xfrm>
            <a:off x="628650" y="3608275"/>
            <a:ext cx="2336475" cy="1399725"/>
            <a:chOff x="728150" y="3412350"/>
            <a:chExt cx="2336475" cy="1399725"/>
          </a:xfrm>
        </p:grpSpPr>
        <p:sp>
          <p:nvSpPr>
            <p:cNvPr id="235" name="Google Shape;235;g2cc9ddd4c28_0_0"/>
            <p:cNvSpPr/>
            <p:nvPr/>
          </p:nvSpPr>
          <p:spPr>
            <a:xfrm>
              <a:off x="1493150" y="3496875"/>
              <a:ext cx="1461900" cy="1029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236" name="Google Shape;236;g2cc9ddd4c28_0_0"/>
            <p:cNvSpPr txBox="1"/>
            <p:nvPr/>
          </p:nvSpPr>
          <p:spPr>
            <a:xfrm>
              <a:off x="728150" y="3412350"/>
              <a:ext cx="765000" cy="351600"/>
            </a:xfrm>
            <a:prstGeom prst="rect">
              <a:avLst/>
            </a:prstGeom>
            <a:noFill/>
            <a:ln>
              <a:noFill/>
            </a:ln>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688"/>
                <a:buNone/>
              </a:pPr>
              <a:r>
                <a:rPr lang="en" sz="825">
                  <a:solidFill>
                    <a:schemeClr val="dk1"/>
                  </a:solidFill>
                  <a:latin typeface="Calibri"/>
                  <a:ea typeface="Calibri"/>
                  <a:cs typeface="Calibri"/>
                  <a:sym typeface="Calibri"/>
                </a:rPr>
                <a:t>Performance</a:t>
              </a:r>
              <a:endParaRPr sz="825">
                <a:solidFill>
                  <a:schemeClr val="dk1"/>
                </a:solidFill>
                <a:latin typeface="Calibri"/>
                <a:ea typeface="Calibri"/>
                <a:cs typeface="Calibri"/>
                <a:sym typeface="Calibri"/>
              </a:endParaRPr>
            </a:p>
            <a:p>
              <a:pPr indent="0" lvl="0" marL="0" rtl="0" algn="ctr">
                <a:lnSpc>
                  <a:spcPct val="80000"/>
                </a:lnSpc>
                <a:spcBef>
                  <a:spcPts val="0"/>
                </a:spcBef>
                <a:spcAft>
                  <a:spcPts val="0"/>
                </a:spcAft>
                <a:buSzPts val="688"/>
                <a:buNone/>
              </a:pPr>
              <a:r>
                <a:rPr lang="en" sz="825">
                  <a:solidFill>
                    <a:schemeClr val="dk1"/>
                  </a:solidFill>
                  <a:latin typeface="Calibri"/>
                  <a:ea typeface="Calibri"/>
                  <a:cs typeface="Calibri"/>
                  <a:sym typeface="Calibri"/>
                </a:rPr>
                <a:t>[instruct/sec]</a:t>
              </a:r>
              <a:endParaRPr sz="825">
                <a:solidFill>
                  <a:schemeClr val="dk1"/>
                </a:solidFill>
                <a:latin typeface="Calibri"/>
                <a:ea typeface="Calibri"/>
                <a:cs typeface="Calibri"/>
                <a:sym typeface="Calibri"/>
              </a:endParaRPr>
            </a:p>
          </p:txBody>
        </p:sp>
        <p:sp>
          <p:nvSpPr>
            <p:cNvPr id="237" name="Google Shape;237;g2cc9ddd4c28_0_0"/>
            <p:cNvSpPr txBox="1"/>
            <p:nvPr/>
          </p:nvSpPr>
          <p:spPr>
            <a:xfrm>
              <a:off x="2402225" y="4525875"/>
              <a:ext cx="662400" cy="286200"/>
            </a:xfrm>
            <a:prstGeom prst="rect">
              <a:avLst/>
            </a:prstGeom>
            <a:noFill/>
            <a:ln>
              <a:noFill/>
            </a:ln>
          </p:spPr>
          <p:txBody>
            <a:bodyPr anchorCtr="0" anchor="t" bIns="91425" lIns="91425" spcFirstLastPara="1" rIns="91425" wrap="square" tIns="91425">
              <a:spAutoFit/>
            </a:bodyPr>
            <a:lstStyle/>
            <a:p>
              <a:pPr indent="0" lvl="0" marL="0" marR="0" rtl="0" algn="ctr">
                <a:lnSpc>
                  <a:spcPct val="80000"/>
                </a:lnSpc>
                <a:spcBef>
                  <a:spcPts val="0"/>
                </a:spcBef>
                <a:spcAft>
                  <a:spcPts val="0"/>
                </a:spcAft>
                <a:buNone/>
              </a:pPr>
              <a:r>
                <a:rPr lang="en" sz="825">
                  <a:solidFill>
                    <a:schemeClr val="dk1"/>
                  </a:solidFill>
                  <a:latin typeface="Calibri"/>
                  <a:ea typeface="Calibri"/>
                  <a:cs typeface="Calibri"/>
                  <a:sym typeface="Calibri"/>
                </a:rPr>
                <a:t>Power [W]</a:t>
              </a:r>
              <a:endParaRPr sz="825">
                <a:solidFill>
                  <a:schemeClr val="dk1"/>
                </a:solidFill>
                <a:latin typeface="Calibri"/>
                <a:ea typeface="Calibri"/>
                <a:cs typeface="Calibri"/>
                <a:sym typeface="Calibri"/>
              </a:endParaRPr>
            </a:p>
          </p:txBody>
        </p:sp>
        <p:sp>
          <p:nvSpPr>
            <p:cNvPr id="238" name="Google Shape;238;g2cc9ddd4c28_0_0"/>
            <p:cNvSpPr/>
            <p:nvPr/>
          </p:nvSpPr>
          <p:spPr>
            <a:xfrm rot="244835">
              <a:off x="1701319" y="4086234"/>
              <a:ext cx="417867" cy="282193"/>
            </a:xfrm>
            <a:custGeom>
              <a:rect b="b" l="l" r="r" t="t"/>
              <a:pathLst>
                <a:path extrusionOk="0" h="14058" w="20578">
                  <a:moveTo>
                    <a:pt x="0" y="14058"/>
                  </a:moveTo>
                  <a:cubicBezTo>
                    <a:pt x="374" y="12971"/>
                    <a:pt x="1053" y="9406"/>
                    <a:pt x="2241" y="7538"/>
                  </a:cubicBezTo>
                  <a:cubicBezTo>
                    <a:pt x="3430" y="5670"/>
                    <a:pt x="5162" y="3973"/>
                    <a:pt x="7131" y="2852"/>
                  </a:cubicBezTo>
                  <a:cubicBezTo>
                    <a:pt x="9101" y="1732"/>
                    <a:pt x="11817" y="1290"/>
                    <a:pt x="14058" y="815"/>
                  </a:cubicBezTo>
                  <a:cubicBezTo>
                    <a:pt x="16299" y="340"/>
                    <a:pt x="19491" y="136"/>
                    <a:pt x="20578" y="0"/>
                  </a:cubicBezTo>
                </a:path>
              </a:pathLst>
            </a:custGeom>
            <a:noFill/>
            <a:ln cap="flat" cmpd="sng" w="9525">
              <a:solidFill>
                <a:schemeClr val="dk2"/>
              </a:solidFill>
              <a:prstDash val="solid"/>
              <a:round/>
              <a:headEnd len="med" w="med" type="none"/>
              <a:tailEnd len="med" w="med" type="none"/>
            </a:ln>
          </p:spPr>
        </p:sp>
        <p:sp>
          <p:nvSpPr>
            <p:cNvPr id="239" name="Google Shape;239;g2cc9ddd4c28_0_0"/>
            <p:cNvSpPr/>
            <p:nvPr/>
          </p:nvSpPr>
          <p:spPr>
            <a:xfrm>
              <a:off x="1870075" y="3654850"/>
              <a:ext cx="942325" cy="560300"/>
            </a:xfrm>
            <a:custGeom>
              <a:rect b="b" l="l" r="r" t="t"/>
              <a:pathLst>
                <a:path extrusionOk="0" h="22412" w="37693">
                  <a:moveTo>
                    <a:pt x="0" y="22412"/>
                  </a:moveTo>
                  <a:cubicBezTo>
                    <a:pt x="679" y="21054"/>
                    <a:pt x="2275" y="16707"/>
                    <a:pt x="4075" y="14262"/>
                  </a:cubicBezTo>
                  <a:cubicBezTo>
                    <a:pt x="5875" y="11817"/>
                    <a:pt x="8455" y="9474"/>
                    <a:pt x="10798" y="7742"/>
                  </a:cubicBezTo>
                  <a:cubicBezTo>
                    <a:pt x="13141" y="6010"/>
                    <a:pt x="14669" y="5026"/>
                    <a:pt x="18133" y="3871"/>
                  </a:cubicBezTo>
                  <a:cubicBezTo>
                    <a:pt x="21597" y="2717"/>
                    <a:pt x="28320" y="1460"/>
                    <a:pt x="31580" y="815"/>
                  </a:cubicBezTo>
                  <a:cubicBezTo>
                    <a:pt x="34840" y="170"/>
                    <a:pt x="36674" y="136"/>
                    <a:pt x="37693" y="0"/>
                  </a:cubicBezTo>
                </a:path>
              </a:pathLst>
            </a:custGeom>
            <a:noFill/>
            <a:ln cap="flat" cmpd="sng" w="9525">
              <a:solidFill>
                <a:schemeClr val="dk2"/>
              </a:solidFill>
              <a:prstDash val="solid"/>
              <a:round/>
              <a:headEnd len="med" w="med" type="none"/>
              <a:tailEnd len="med" w="med" type="none"/>
            </a:ln>
          </p:spPr>
        </p:sp>
      </p:grpSp>
      <p:sp>
        <p:nvSpPr>
          <p:cNvPr id="240" name="Google Shape;240;g2cc9ddd4c28_0_0"/>
          <p:cNvSpPr txBox="1"/>
          <p:nvPr/>
        </p:nvSpPr>
        <p:spPr>
          <a:xfrm>
            <a:off x="1788600" y="4230400"/>
            <a:ext cx="5568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E-Core</a:t>
            </a:r>
            <a:endParaRPr sz="800">
              <a:solidFill>
                <a:schemeClr val="dk1"/>
              </a:solidFill>
              <a:latin typeface="Calibri"/>
              <a:ea typeface="Calibri"/>
              <a:cs typeface="Calibri"/>
              <a:sym typeface="Calibri"/>
            </a:endParaRPr>
          </a:p>
        </p:txBody>
      </p:sp>
      <p:sp>
        <p:nvSpPr>
          <p:cNvPr id="241" name="Google Shape;241;g2cc9ddd4c28_0_0"/>
          <p:cNvSpPr txBox="1"/>
          <p:nvPr/>
        </p:nvSpPr>
        <p:spPr>
          <a:xfrm>
            <a:off x="2430100" y="3794325"/>
            <a:ext cx="464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P-Core</a:t>
            </a:r>
            <a:endParaRPr sz="800">
              <a:solidFill>
                <a:schemeClr val="dk1"/>
              </a:solidFill>
              <a:latin typeface="Calibri"/>
              <a:ea typeface="Calibri"/>
              <a:cs typeface="Calibri"/>
              <a:sym typeface="Calibri"/>
            </a:endParaRPr>
          </a:p>
        </p:txBody>
      </p:sp>
      <p:sp>
        <p:nvSpPr>
          <p:cNvPr id="242" name="Google Shape;242;g2cc9ddd4c28_0_0"/>
          <p:cNvSpPr/>
          <p:nvPr/>
        </p:nvSpPr>
        <p:spPr>
          <a:xfrm>
            <a:off x="2072075" y="3996200"/>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43" name="Google Shape;243;g2cc9ddd4c28_0_0"/>
          <p:cNvSpPr/>
          <p:nvPr/>
        </p:nvSpPr>
        <p:spPr>
          <a:xfrm>
            <a:off x="2687150" y="3835850"/>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graphicFrame>
        <p:nvGraphicFramePr>
          <p:cNvPr id="244" name="Google Shape;244;g2cc9ddd4c28_0_0"/>
          <p:cNvGraphicFramePr/>
          <p:nvPr/>
        </p:nvGraphicFramePr>
        <p:xfrm>
          <a:off x="4981725" y="3689800"/>
          <a:ext cx="3000000" cy="3000000"/>
        </p:xfrm>
        <a:graphic>
          <a:graphicData uri="http://schemas.openxmlformats.org/drawingml/2006/table">
            <a:tbl>
              <a:tblPr>
                <a:noFill/>
                <a:tableStyleId>{994B917E-F442-4A7E-A4C6-35BEB55EF4F7}</a:tableStyleId>
              </a:tblPr>
              <a:tblGrid>
                <a:gridCol w="468650"/>
                <a:gridCol w="468650"/>
                <a:gridCol w="468650"/>
                <a:gridCol w="468650"/>
              </a:tblGrid>
              <a:tr h="211525">
                <a:tc gridSpan="2">
                  <a:txBody>
                    <a:bodyPr/>
                    <a:lstStyle/>
                    <a:p>
                      <a:pPr indent="0" lvl="0" marL="0" rtl="0" algn="ctr">
                        <a:lnSpc>
                          <a:spcPct val="20000"/>
                        </a:lnSpc>
                        <a:spcBef>
                          <a:spcPts val="0"/>
                        </a:spcBef>
                        <a:spcAft>
                          <a:spcPts val="0"/>
                        </a:spcAft>
                        <a:buNone/>
                      </a:pPr>
                      <a:r>
                        <a:rPr lang="en" sz="800">
                          <a:solidFill>
                            <a:schemeClr val="dk1"/>
                          </a:solidFill>
                        </a:rPr>
                        <a:t>E-Core</a:t>
                      </a:r>
                      <a:endParaRPr sz="800"/>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lt2"/>
                    </a:solidFill>
                  </a:tcPr>
                </a:tc>
                <a:tc hMerge="1"/>
                <a:tc gridSpan="2">
                  <a:txBody>
                    <a:bodyPr/>
                    <a:lstStyle/>
                    <a:p>
                      <a:pPr indent="0" lvl="0" marL="0" rtl="0" algn="ctr">
                        <a:lnSpc>
                          <a:spcPct val="20000"/>
                        </a:lnSpc>
                        <a:spcBef>
                          <a:spcPts val="0"/>
                        </a:spcBef>
                        <a:spcAft>
                          <a:spcPts val="0"/>
                        </a:spcAft>
                        <a:buNone/>
                      </a:pPr>
                      <a:r>
                        <a:rPr lang="en" sz="800">
                          <a:solidFill>
                            <a:schemeClr val="dk1"/>
                          </a:solidFill>
                        </a:rPr>
                        <a:t>P-Core</a:t>
                      </a:r>
                      <a:endParaRPr sz="800"/>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lt2"/>
                    </a:solidFill>
                  </a:tcPr>
                </a:tc>
                <a:tc hMerge="1"/>
              </a:tr>
              <a:tr h="160250">
                <a:tc>
                  <a:txBody>
                    <a:bodyPr/>
                    <a:lstStyle/>
                    <a:p>
                      <a:pPr indent="0" lvl="0" marL="0" rtl="0" algn="ctr">
                        <a:lnSpc>
                          <a:spcPct val="20000"/>
                        </a:lnSpc>
                        <a:spcBef>
                          <a:spcPts val="0"/>
                        </a:spcBef>
                        <a:spcAft>
                          <a:spcPts val="0"/>
                        </a:spcAft>
                        <a:buNone/>
                      </a:pPr>
                      <a:r>
                        <a:rPr lang="en" sz="800"/>
                        <a:t>Cap</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2"/>
                    </a:solidFill>
                  </a:tcPr>
                </a:tc>
                <a:tc>
                  <a:txBody>
                    <a:bodyPr/>
                    <a:lstStyle/>
                    <a:p>
                      <a:pPr indent="0" lvl="0" marL="0" rtl="0" algn="ctr">
                        <a:lnSpc>
                          <a:spcPct val="20000"/>
                        </a:lnSpc>
                        <a:spcBef>
                          <a:spcPts val="0"/>
                        </a:spcBef>
                        <a:spcAft>
                          <a:spcPts val="0"/>
                        </a:spcAft>
                        <a:buNone/>
                      </a:pPr>
                      <a:r>
                        <a:rPr lang="en" sz="800"/>
                        <a:t>Pwr</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2"/>
                    </a:solidFill>
                  </a:tcPr>
                </a:tc>
                <a:tc>
                  <a:txBody>
                    <a:bodyPr/>
                    <a:lstStyle/>
                    <a:p>
                      <a:pPr indent="0" lvl="0" marL="0" rtl="0" algn="ctr">
                        <a:lnSpc>
                          <a:spcPct val="20000"/>
                        </a:lnSpc>
                        <a:spcBef>
                          <a:spcPts val="0"/>
                        </a:spcBef>
                        <a:spcAft>
                          <a:spcPts val="0"/>
                        </a:spcAft>
                        <a:buNone/>
                      </a:pPr>
                      <a:r>
                        <a:rPr lang="en" sz="800"/>
                        <a:t>Cap</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2"/>
                    </a:solidFill>
                  </a:tcPr>
                </a:tc>
                <a:tc>
                  <a:txBody>
                    <a:bodyPr/>
                    <a:lstStyle/>
                    <a:p>
                      <a:pPr indent="0" lvl="0" marL="0" rtl="0" algn="ctr">
                        <a:lnSpc>
                          <a:spcPct val="20000"/>
                        </a:lnSpc>
                        <a:spcBef>
                          <a:spcPts val="0"/>
                        </a:spcBef>
                        <a:spcAft>
                          <a:spcPts val="0"/>
                        </a:spcAft>
                        <a:buNone/>
                      </a:pPr>
                      <a:r>
                        <a:rPr lang="en" sz="800"/>
                        <a:t>Pwr</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2"/>
                    </a:solidFill>
                  </a:tcPr>
                </a:tc>
              </a:tr>
              <a:tr h="160250">
                <a:tc>
                  <a:txBody>
                    <a:bodyPr/>
                    <a:lstStyle/>
                    <a:p>
                      <a:pPr indent="0" lvl="0" marL="0" marR="0" rtl="0" algn="ctr">
                        <a:lnSpc>
                          <a:spcPct val="20000"/>
                        </a:lnSpc>
                        <a:spcBef>
                          <a:spcPts val="0"/>
                        </a:spcBef>
                        <a:spcAft>
                          <a:spcPts val="0"/>
                        </a:spcAft>
                        <a:buNone/>
                      </a:pPr>
                      <a:r>
                        <a:rPr lang="en" sz="800"/>
                        <a:t>170</a:t>
                      </a:r>
                      <a:endParaRPr sz="800"/>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marR="0" rtl="0" algn="ctr">
                        <a:lnSpc>
                          <a:spcPct val="20000"/>
                        </a:lnSpc>
                        <a:spcBef>
                          <a:spcPts val="0"/>
                        </a:spcBef>
                        <a:spcAft>
                          <a:spcPts val="0"/>
                        </a:spcAft>
                        <a:buNone/>
                      </a:pPr>
                      <a:r>
                        <a:rPr lang="en" sz="800"/>
                        <a:t>50</a:t>
                      </a:r>
                      <a:endParaRPr sz="800"/>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tcPr>
                </a:tc>
                <a:tc>
                  <a:txBody>
                    <a:bodyPr/>
                    <a:lstStyle/>
                    <a:p>
                      <a:pPr indent="0" lvl="0" marL="0" rtl="0" algn="ctr">
                        <a:lnSpc>
                          <a:spcPct val="20000"/>
                        </a:lnSpc>
                        <a:spcBef>
                          <a:spcPts val="0"/>
                        </a:spcBef>
                        <a:spcAft>
                          <a:spcPts val="0"/>
                        </a:spcAft>
                        <a:buNone/>
                      </a:pPr>
                      <a:r>
                        <a:rPr lang="en" sz="800"/>
                        <a:t>512</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20000"/>
                        </a:lnSpc>
                        <a:spcBef>
                          <a:spcPts val="0"/>
                        </a:spcBef>
                        <a:spcAft>
                          <a:spcPts val="0"/>
                        </a:spcAft>
                        <a:buNone/>
                      </a:pPr>
                      <a:r>
                        <a:rPr lang="en" sz="800"/>
                        <a:t>400</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60250">
                <a:tc>
                  <a:txBody>
                    <a:bodyPr/>
                    <a:lstStyle/>
                    <a:p>
                      <a:pPr indent="0" lvl="0" marL="0" rtl="0" algn="ctr">
                        <a:lnSpc>
                          <a:spcPct val="20000"/>
                        </a:lnSpc>
                        <a:spcBef>
                          <a:spcPts val="0"/>
                        </a:spcBef>
                        <a:spcAft>
                          <a:spcPts val="0"/>
                        </a:spcAft>
                        <a:buNone/>
                      </a:pPr>
                      <a:r>
                        <a:rPr lang="en" sz="800"/>
                        <a:t>341</a:t>
                      </a:r>
                      <a:endParaRPr sz="800"/>
                    </a:p>
                  </a:txBody>
                  <a:tcPr marT="91425" marB="91425" marR="91425" marL="91425"/>
                </a:tc>
                <a:tc>
                  <a:txBody>
                    <a:bodyPr/>
                    <a:lstStyle/>
                    <a:p>
                      <a:pPr indent="0" lvl="0" marL="0" rtl="0" algn="ctr">
                        <a:lnSpc>
                          <a:spcPct val="20000"/>
                        </a:lnSpc>
                        <a:spcBef>
                          <a:spcPts val="0"/>
                        </a:spcBef>
                        <a:spcAft>
                          <a:spcPts val="0"/>
                        </a:spcAft>
                        <a:buNone/>
                      </a:pPr>
                      <a:r>
                        <a:rPr lang="en" sz="800"/>
                        <a:t>150</a:t>
                      </a:r>
                      <a:endParaRPr sz="8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lnSpc>
                          <a:spcPct val="20000"/>
                        </a:lnSpc>
                        <a:spcBef>
                          <a:spcPts val="0"/>
                        </a:spcBef>
                        <a:spcAft>
                          <a:spcPts val="0"/>
                        </a:spcAft>
                        <a:buNone/>
                      </a:pPr>
                      <a:r>
                        <a:rPr lang="en" sz="800">
                          <a:solidFill>
                            <a:schemeClr val="dk1"/>
                          </a:solidFill>
                        </a:rPr>
                        <a:t>768</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20000"/>
                        </a:lnSpc>
                        <a:spcBef>
                          <a:spcPts val="0"/>
                        </a:spcBef>
                        <a:spcAft>
                          <a:spcPts val="0"/>
                        </a:spcAft>
                        <a:buNone/>
                      </a:pPr>
                      <a:r>
                        <a:rPr lang="en" sz="800">
                          <a:solidFill>
                            <a:schemeClr val="dk1"/>
                          </a:solidFill>
                        </a:rPr>
                        <a:t>800</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60250">
                <a:tc>
                  <a:txBody>
                    <a:bodyPr/>
                    <a:lstStyle/>
                    <a:p>
                      <a:pPr indent="0" lvl="0" marL="0" rtl="0" algn="ctr">
                        <a:lnSpc>
                          <a:spcPct val="20000"/>
                        </a:lnSpc>
                        <a:spcBef>
                          <a:spcPts val="0"/>
                        </a:spcBef>
                        <a:spcAft>
                          <a:spcPts val="0"/>
                        </a:spcAft>
                        <a:buNone/>
                      </a:pPr>
                      <a:r>
                        <a:rPr lang="en" sz="800"/>
                        <a:t>512</a:t>
                      </a:r>
                      <a:endParaRPr sz="800"/>
                    </a:p>
                  </a:txBody>
                  <a:tcPr marT="91425" marB="91425" marR="91425" marL="91425"/>
                </a:tc>
                <a:tc>
                  <a:txBody>
                    <a:bodyPr/>
                    <a:lstStyle/>
                    <a:p>
                      <a:pPr indent="0" lvl="0" marL="0" rtl="0" algn="ctr">
                        <a:lnSpc>
                          <a:spcPct val="20000"/>
                        </a:lnSpc>
                        <a:spcBef>
                          <a:spcPts val="0"/>
                        </a:spcBef>
                        <a:spcAft>
                          <a:spcPts val="0"/>
                        </a:spcAft>
                        <a:buNone/>
                      </a:pPr>
                      <a:r>
                        <a:rPr lang="en" sz="800"/>
                        <a:t>300</a:t>
                      </a:r>
                      <a:endParaRPr sz="8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lnSpc>
                          <a:spcPct val="20000"/>
                        </a:lnSpc>
                        <a:spcBef>
                          <a:spcPts val="0"/>
                        </a:spcBef>
                        <a:spcAft>
                          <a:spcPts val="0"/>
                        </a:spcAft>
                        <a:buNone/>
                      </a:pPr>
                      <a:r>
                        <a:rPr lang="en" sz="800">
                          <a:solidFill>
                            <a:schemeClr val="dk1"/>
                          </a:solidFill>
                        </a:rPr>
                        <a:t>1024</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20000"/>
                        </a:lnSpc>
                        <a:spcBef>
                          <a:spcPts val="0"/>
                        </a:spcBef>
                        <a:spcAft>
                          <a:spcPts val="0"/>
                        </a:spcAft>
                        <a:buNone/>
                      </a:pPr>
                      <a:r>
                        <a:rPr lang="en" sz="800">
                          <a:solidFill>
                            <a:schemeClr val="dk1"/>
                          </a:solidFill>
                        </a:rPr>
                        <a:t>1700</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45" name="Google Shape;245;g2cc9ddd4c28_0_0"/>
          <p:cNvSpPr/>
          <p:nvPr/>
        </p:nvSpPr>
        <p:spPr>
          <a:xfrm>
            <a:off x="2336100" y="3901325"/>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46" name="Google Shape;246;g2cc9ddd4c28_0_0"/>
          <p:cNvSpPr/>
          <p:nvPr/>
        </p:nvSpPr>
        <p:spPr>
          <a:xfrm>
            <a:off x="1865700" y="4178500"/>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47" name="Google Shape;247;g2cc9ddd4c28_0_0"/>
          <p:cNvSpPr/>
          <p:nvPr/>
        </p:nvSpPr>
        <p:spPr>
          <a:xfrm>
            <a:off x="2005400" y="4280450"/>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48" name="Google Shape;248;g2cc9ddd4c28_0_0"/>
          <p:cNvSpPr/>
          <p:nvPr/>
        </p:nvSpPr>
        <p:spPr>
          <a:xfrm>
            <a:off x="1739350" y="4319338"/>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49" name="Google Shape;249;g2cc9ddd4c28_0_0"/>
          <p:cNvSpPr/>
          <p:nvPr/>
        </p:nvSpPr>
        <p:spPr>
          <a:xfrm>
            <a:off x="1626350" y="4412025"/>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50" name="Google Shape;250;g2cc9ddd4c28_0_0"/>
          <p:cNvSpPr/>
          <p:nvPr/>
        </p:nvSpPr>
        <p:spPr>
          <a:xfrm>
            <a:off x="1581000" y="4523000"/>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51" name="Google Shape;251;g2cc9ddd4c28_0_0"/>
          <p:cNvSpPr/>
          <p:nvPr/>
        </p:nvSpPr>
        <p:spPr>
          <a:xfrm>
            <a:off x="1757100" y="4392000"/>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grpSp>
        <p:nvGrpSpPr>
          <p:cNvPr id="252" name="Google Shape;252;g2cc9ddd4c28_0_0"/>
          <p:cNvGrpSpPr/>
          <p:nvPr/>
        </p:nvGrpSpPr>
        <p:grpSpPr>
          <a:xfrm>
            <a:off x="3123525" y="4483525"/>
            <a:ext cx="1668900" cy="283200"/>
            <a:chOff x="3123525" y="4447025"/>
            <a:chExt cx="1668900" cy="283200"/>
          </a:xfrm>
        </p:grpSpPr>
        <p:sp>
          <p:nvSpPr>
            <p:cNvPr id="253" name="Google Shape;253;g2cc9ddd4c28_0_0"/>
            <p:cNvSpPr/>
            <p:nvPr/>
          </p:nvSpPr>
          <p:spPr>
            <a:xfrm>
              <a:off x="3125750" y="4572875"/>
              <a:ext cx="31500" cy="315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54" name="Google Shape;254;g2cc9ddd4c28_0_0"/>
            <p:cNvSpPr txBox="1"/>
            <p:nvPr/>
          </p:nvSpPr>
          <p:spPr>
            <a:xfrm>
              <a:off x="3123525" y="4447025"/>
              <a:ext cx="1668900" cy="283200"/>
            </a:xfrm>
            <a:prstGeom prst="rect">
              <a:avLst/>
            </a:prstGeom>
            <a:noFill/>
            <a:ln>
              <a:noFill/>
            </a:ln>
          </p:spPr>
          <p:txBody>
            <a:bodyPr anchorCtr="0" anchor="t" bIns="91425" lIns="91425" spcFirstLastPara="1" rIns="91425" wrap="square" tIns="91425">
              <a:spAutoFit/>
            </a:bodyPr>
            <a:lstStyle/>
            <a:p>
              <a:pPr indent="0" lvl="0" marL="0" marR="0" rtl="0" algn="ctr">
                <a:lnSpc>
                  <a:spcPct val="80000"/>
                </a:lnSpc>
                <a:spcBef>
                  <a:spcPts val="0"/>
                </a:spcBef>
                <a:spcAft>
                  <a:spcPts val="0"/>
                </a:spcAft>
                <a:buNone/>
              </a:pPr>
              <a:r>
                <a:rPr lang="en" sz="800">
                  <a:solidFill>
                    <a:srgbClr val="212529"/>
                  </a:solidFill>
                  <a:highlight>
                    <a:srgbClr val="FFFFFF"/>
                  </a:highlight>
                  <a:latin typeface="Calibri"/>
                  <a:ea typeface="Calibri"/>
                  <a:cs typeface="Calibri"/>
                  <a:sym typeface="Calibri"/>
                </a:rPr>
                <a:t>Operating Performance Point (</a:t>
              </a:r>
              <a:r>
                <a:rPr lang="en" sz="800">
                  <a:solidFill>
                    <a:schemeClr val="dk1"/>
                  </a:solidFill>
                  <a:latin typeface="Calibri"/>
                  <a:ea typeface="Calibri"/>
                  <a:cs typeface="Calibri"/>
                  <a:sym typeface="Calibri"/>
                </a:rPr>
                <a:t>OPP)</a:t>
              </a:r>
              <a:endParaRPr sz="800">
                <a:solidFill>
                  <a:schemeClr val="dk1"/>
                </a:solidFill>
                <a:latin typeface="Calibri"/>
                <a:ea typeface="Calibri"/>
                <a:cs typeface="Calibri"/>
                <a:sym typeface="Calibri"/>
              </a:endParaRPr>
            </a:p>
          </p:txBody>
        </p:sp>
      </p:grpSp>
      <p:sp>
        <p:nvSpPr>
          <p:cNvPr id="255" name="Google Shape;255;g2cc9ddd4c28_0_0"/>
          <p:cNvSpPr txBox="1"/>
          <p:nvPr/>
        </p:nvSpPr>
        <p:spPr>
          <a:xfrm flipH="1">
            <a:off x="4697625" y="4384025"/>
            <a:ext cx="284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Calibri"/>
                <a:ea typeface="Calibri"/>
                <a:cs typeface="Calibri"/>
                <a:sym typeface="Calibri"/>
              </a:rPr>
              <a:t>{</a:t>
            </a:r>
            <a:endParaRPr sz="1700">
              <a:solidFill>
                <a:schemeClr val="dk1"/>
              </a:solidFill>
              <a:latin typeface="Calibri"/>
              <a:ea typeface="Calibri"/>
              <a:cs typeface="Calibri"/>
              <a:sym typeface="Calibri"/>
            </a:endParaRPr>
          </a:p>
        </p:txBody>
      </p:sp>
      <p:sp>
        <p:nvSpPr>
          <p:cNvPr id="256" name="Google Shape;256;g2cc9ddd4c28_0_0"/>
          <p:cNvSpPr txBox="1"/>
          <p:nvPr/>
        </p:nvSpPr>
        <p:spPr>
          <a:xfrm>
            <a:off x="5280925" y="3424125"/>
            <a:ext cx="1276200" cy="3231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800"/>
              </a:spcBef>
              <a:spcAft>
                <a:spcPts val="0"/>
              </a:spcAft>
              <a:buNone/>
            </a:pPr>
            <a:r>
              <a:rPr lang="en" sz="1000">
                <a:solidFill>
                  <a:schemeClr val="dk1"/>
                </a:solidFill>
                <a:latin typeface="Calibri"/>
                <a:ea typeface="Calibri"/>
                <a:cs typeface="Calibri"/>
                <a:sym typeface="Calibri"/>
              </a:rPr>
              <a:t>Energy Model (EM)</a:t>
            </a:r>
            <a:endParaRPr sz="1000"/>
          </a:p>
        </p:txBody>
      </p:sp>
      <p:pic>
        <p:nvPicPr>
          <p:cNvPr id="257" name="Google Shape;257;g2cc9ddd4c28_0_0"/>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sp>
        <p:nvSpPr>
          <p:cNvPr id="258" name="Google Shape;258;g2cc9ddd4c28_0_0"/>
          <p:cNvSpPr txBox="1"/>
          <p:nvPr>
            <p:ph idx="4294967295" type="ctrTitle"/>
          </p:nvPr>
        </p:nvSpPr>
        <p:spPr>
          <a:xfrm>
            <a:off x="1200150" y="384581"/>
            <a:ext cx="7687800" cy="536700"/>
          </a:xfrm>
          <a:prstGeom prst="rect">
            <a:avLst/>
          </a:prstGeom>
          <a:noFill/>
          <a:ln>
            <a:noFill/>
          </a:ln>
        </p:spPr>
        <p:txBody>
          <a:bodyPr anchorCtr="0" anchor="b" bIns="34275" lIns="68575" spcFirstLastPara="1" rIns="68575" wrap="square" tIns="34275">
            <a:normAutofit/>
          </a:bodyPr>
          <a:lstStyle/>
          <a:p>
            <a:pPr indent="0" lvl="0" marL="0" rtl="0" algn="r">
              <a:spcBef>
                <a:spcPts val="0"/>
              </a:spcBef>
              <a:spcAft>
                <a:spcPts val="0"/>
              </a:spcAft>
              <a:buClr>
                <a:schemeClr val="dk1"/>
              </a:buClr>
              <a:buSzPts val="4500"/>
              <a:buFont typeface="Calibri"/>
              <a:buNone/>
            </a:pPr>
            <a:r>
              <a:rPr lang="en">
                <a:solidFill>
                  <a:srgbClr val="666666"/>
                </a:solidFill>
                <a:latin typeface="Times New Roman"/>
                <a:ea typeface="Times New Roman"/>
                <a:cs typeface="Times New Roman"/>
                <a:sym typeface="Times New Roman"/>
              </a:rPr>
              <a:t>Energy Aware Scheduling</a:t>
            </a:r>
            <a:endParaRPr>
              <a:solidFill>
                <a:srgbClr val="666666"/>
              </a:solidFill>
              <a:latin typeface="Times New Roman"/>
              <a:ea typeface="Times New Roman"/>
              <a:cs typeface="Times New Roman"/>
              <a:sym typeface="Times New Roman"/>
            </a:endParaRPr>
          </a:p>
        </p:txBody>
      </p:sp>
      <p:cxnSp>
        <p:nvCxnSpPr>
          <p:cNvPr id="259" name="Google Shape;259;g2cc9ddd4c28_0_0"/>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260" name="Google Shape;260;g2cc9ddd4c28_0_0"/>
          <p:cNvSpPr txBox="1"/>
          <p:nvPr/>
        </p:nvSpPr>
        <p:spPr>
          <a:xfrm>
            <a:off x="0" y="4804800"/>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
              <a:t>https://docs.kernel.org/next/scheduler/sched-energy.html</a:t>
            </a:r>
            <a:endParaRPr sz="500"/>
          </a:p>
          <a:p>
            <a:pPr indent="0" lvl="0" marL="0" rtl="0" algn="l">
              <a:spcBef>
                <a:spcPts val="0"/>
              </a:spcBef>
              <a:spcAft>
                <a:spcPts val="0"/>
              </a:spcAft>
              <a:buNone/>
            </a:pPr>
            <a:r>
              <a:rPr lang="en" sz="500"/>
              <a:t>https://www.linaro.org/blog/energy-aware-scheduling-eas-progress-update</a:t>
            </a:r>
            <a:endParaRPr sz="5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g2cc9ddd4c28_0_58"/>
          <p:cNvSpPr txBox="1"/>
          <p:nvPr>
            <p:ph idx="1" type="body"/>
          </p:nvPr>
        </p:nvSpPr>
        <p:spPr>
          <a:xfrm>
            <a:off x="415975" y="1074175"/>
            <a:ext cx="8547000" cy="2850900"/>
          </a:xfrm>
          <a:prstGeom prst="rect">
            <a:avLst/>
          </a:prstGeom>
        </p:spPr>
        <p:txBody>
          <a:bodyPr anchorCtr="0" anchor="t" bIns="34275" lIns="68575" spcFirstLastPara="1" rIns="68575" wrap="square" tIns="34275">
            <a:noAutofit/>
          </a:bodyPr>
          <a:lstStyle/>
          <a:p>
            <a:pPr indent="0" lvl="0" marL="0" rtl="0" algn="l">
              <a:lnSpc>
                <a:spcPct val="100000"/>
              </a:lnSpc>
              <a:spcBef>
                <a:spcPts val="0"/>
              </a:spcBef>
              <a:spcAft>
                <a:spcPts val="0"/>
              </a:spcAft>
              <a:buNone/>
            </a:pPr>
            <a:r>
              <a:rPr lang="en" sz="1800"/>
              <a:t>During task wake-up, EAS leverages the EM along with </a:t>
            </a:r>
            <a:r>
              <a:rPr lang="en" sz="1800">
                <a:solidFill>
                  <a:schemeClr val="accent2"/>
                </a:solidFill>
              </a:rPr>
              <a:t>Per-Entity Load Tracking (PELT)</a:t>
            </a:r>
            <a:r>
              <a:rPr lang="en" sz="1800"/>
              <a:t> signals to select an optimal CPU. The function </a:t>
            </a:r>
            <a:r>
              <a:rPr lang="en" sz="1800">
                <a:solidFill>
                  <a:schemeClr val="accent1"/>
                </a:solidFill>
              </a:rPr>
              <a:t>select_task_rq_fair()</a:t>
            </a:r>
            <a:r>
              <a:rPr lang="en" sz="1800"/>
              <a:t> invokes </a:t>
            </a:r>
            <a:r>
              <a:rPr lang="en" sz="1800">
                <a:solidFill>
                  <a:schemeClr val="accent1"/>
                </a:solidFill>
              </a:rPr>
              <a:t>find_energy_efficient_cpu()</a:t>
            </a:r>
            <a:r>
              <a:rPr lang="en" sz="1800"/>
              <a:t>, which identifies the CPU with the highest available capacity in each performance domain. This choice helps maintain lower operational frequencies, therefore saving energy. The decision process evaluates if moving the task to a new CPU will be more energy-efficient compared to its previous CPU. </a:t>
            </a:r>
            <a:endParaRPr sz="1800"/>
          </a:p>
          <a:p>
            <a:pPr indent="0" lvl="0" marL="0" rtl="0" algn="l">
              <a:lnSpc>
                <a:spcPct val="100000"/>
              </a:lnSpc>
              <a:spcBef>
                <a:spcPts val="0"/>
              </a:spcBef>
              <a:spcAft>
                <a:spcPts val="0"/>
              </a:spcAft>
              <a:buNone/>
            </a:pPr>
            <a:r>
              <a:rPr lang="en" sz="1800"/>
              <a:t>The </a:t>
            </a:r>
            <a:r>
              <a:rPr lang="en" sz="1800">
                <a:solidFill>
                  <a:schemeClr val="accent1"/>
                </a:solidFill>
              </a:rPr>
              <a:t>compute_energy()</a:t>
            </a:r>
            <a:r>
              <a:rPr lang="en" sz="1800"/>
              <a:t> function estimates the energy impact of migrating the waking task, simulating the new task distribution across CPUs. The </a:t>
            </a:r>
            <a:r>
              <a:rPr lang="en" sz="1800">
                <a:solidFill>
                  <a:schemeClr val="accent1"/>
                </a:solidFill>
              </a:rPr>
              <a:t>em_pd_energy()</a:t>
            </a:r>
            <a:r>
              <a:rPr lang="en" sz="1800"/>
              <a:t> API from the EM framework calculates the expected energy consumption for each performance domain based on this simulated distribution.</a:t>
            </a:r>
            <a:endParaRPr sz="1800"/>
          </a:p>
        </p:txBody>
      </p:sp>
      <p:pic>
        <p:nvPicPr>
          <p:cNvPr id="266" name="Google Shape;266;g2cc9ddd4c28_0_58"/>
          <p:cNvPicPr preferRelativeResize="0"/>
          <p:nvPr/>
        </p:nvPicPr>
        <p:blipFill rotWithShape="1">
          <a:blip r:embed="rId3">
            <a:alphaModFix/>
          </a:blip>
          <a:srcRect b="22625" l="19294" r="9297" t="3339"/>
          <a:stretch/>
        </p:blipFill>
        <p:spPr>
          <a:xfrm>
            <a:off x="3878113" y="3719200"/>
            <a:ext cx="1883049" cy="1424300"/>
          </a:xfrm>
          <a:prstGeom prst="rect">
            <a:avLst/>
          </a:prstGeom>
          <a:noFill/>
          <a:ln>
            <a:noFill/>
          </a:ln>
        </p:spPr>
      </p:pic>
      <p:pic>
        <p:nvPicPr>
          <p:cNvPr id="267" name="Google Shape;267;g2cc9ddd4c28_0_58"/>
          <p:cNvPicPr preferRelativeResize="0"/>
          <p:nvPr/>
        </p:nvPicPr>
        <p:blipFill rotWithShape="1">
          <a:blip r:embed="rId4">
            <a:alphaModFix/>
          </a:blip>
          <a:srcRect b="3883" l="6021" r="4107" t="0"/>
          <a:stretch/>
        </p:blipFill>
        <p:spPr>
          <a:xfrm>
            <a:off x="6571325" y="3697950"/>
            <a:ext cx="1944024" cy="1445550"/>
          </a:xfrm>
          <a:prstGeom prst="rect">
            <a:avLst/>
          </a:prstGeom>
          <a:noFill/>
          <a:ln>
            <a:noFill/>
          </a:ln>
        </p:spPr>
      </p:pic>
      <p:sp>
        <p:nvSpPr>
          <p:cNvPr id="268" name="Google Shape;268;g2cc9ddd4c28_0_58"/>
          <p:cNvSpPr txBox="1"/>
          <p:nvPr/>
        </p:nvSpPr>
        <p:spPr>
          <a:xfrm>
            <a:off x="5824988" y="4231425"/>
            <a:ext cx="682500" cy="378600"/>
          </a:xfrm>
          <a:prstGeom prst="rect">
            <a:avLst/>
          </a:prstGeom>
          <a:noFill/>
          <a:ln>
            <a:noFill/>
          </a:ln>
        </p:spPr>
        <p:txBody>
          <a:bodyPr anchorCtr="0" anchor="t" bIns="91425" lIns="91425" spcFirstLastPara="1" rIns="91425" wrap="square" tIns="91425">
            <a:spAutoFit/>
          </a:bodyPr>
          <a:lstStyle/>
          <a:p>
            <a:pPr indent="0" lvl="0" marL="0" rtl="0" algn="ctr">
              <a:lnSpc>
                <a:spcPct val="70000"/>
              </a:lnSpc>
              <a:spcBef>
                <a:spcPts val="800"/>
              </a:spcBef>
              <a:spcAft>
                <a:spcPts val="0"/>
              </a:spcAft>
              <a:buNone/>
            </a:pPr>
            <a:r>
              <a:rPr lang="en" sz="1800">
                <a:solidFill>
                  <a:schemeClr val="accent2"/>
                </a:solidFill>
                <a:latin typeface="Calibri"/>
                <a:ea typeface="Calibri"/>
                <a:cs typeface="Calibri"/>
                <a:sym typeface="Calibri"/>
              </a:rPr>
              <a:t>PELT</a:t>
            </a:r>
            <a:endParaRPr/>
          </a:p>
        </p:txBody>
      </p:sp>
      <p:cxnSp>
        <p:nvCxnSpPr>
          <p:cNvPr id="269" name="Google Shape;269;g2cc9ddd4c28_0_58"/>
          <p:cNvCxnSpPr/>
          <p:nvPr/>
        </p:nvCxnSpPr>
        <p:spPr>
          <a:xfrm>
            <a:off x="5968538" y="4569300"/>
            <a:ext cx="395400" cy="0"/>
          </a:xfrm>
          <a:prstGeom prst="straightConnector1">
            <a:avLst/>
          </a:prstGeom>
          <a:noFill/>
          <a:ln cap="flat" cmpd="sng" w="19050">
            <a:solidFill>
              <a:schemeClr val="accent2"/>
            </a:solidFill>
            <a:prstDash val="solid"/>
            <a:round/>
            <a:headEnd len="med" w="med" type="none"/>
            <a:tailEnd len="med" w="med" type="triangle"/>
          </a:ln>
        </p:spPr>
      </p:cxnSp>
      <p:pic>
        <p:nvPicPr>
          <p:cNvPr id="270" name="Google Shape;270;g2cc9ddd4c28_0_58"/>
          <p:cNvPicPr preferRelativeResize="0"/>
          <p:nvPr/>
        </p:nvPicPr>
        <p:blipFill rotWithShape="1">
          <a:blip r:embed="rId5">
            <a:alphaModFix/>
          </a:blip>
          <a:srcRect b="46282" l="0" r="0" t="7568"/>
          <a:stretch/>
        </p:blipFill>
        <p:spPr>
          <a:xfrm>
            <a:off x="422375" y="3886913"/>
            <a:ext cx="2439288" cy="1088850"/>
          </a:xfrm>
          <a:prstGeom prst="rect">
            <a:avLst/>
          </a:prstGeom>
          <a:noFill/>
          <a:ln>
            <a:noFill/>
          </a:ln>
        </p:spPr>
      </p:pic>
      <p:sp>
        <p:nvSpPr>
          <p:cNvPr id="271" name="Google Shape;271;g2cc9ddd4c28_0_58"/>
          <p:cNvSpPr txBox="1"/>
          <p:nvPr/>
        </p:nvSpPr>
        <p:spPr>
          <a:xfrm>
            <a:off x="2595025" y="4001625"/>
            <a:ext cx="1283100" cy="6084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0"/>
              </a:spcAft>
              <a:buNone/>
            </a:pPr>
            <a:r>
              <a:rPr lang="en" sz="1100">
                <a:solidFill>
                  <a:srgbClr val="212529"/>
                </a:solidFill>
                <a:highlight>
                  <a:srgbClr val="FFFFFF"/>
                </a:highlight>
              </a:rPr>
              <a:t>DVFS (cpufreq)</a:t>
            </a:r>
            <a:endParaRPr sz="1100">
              <a:solidFill>
                <a:srgbClr val="212529"/>
              </a:solidFill>
              <a:highlight>
                <a:srgbClr val="FFFFFF"/>
              </a:highlight>
            </a:endParaRPr>
          </a:p>
          <a:p>
            <a:pPr indent="0" lvl="0" marL="0" rtl="0" algn="ctr">
              <a:lnSpc>
                <a:spcPct val="120000"/>
              </a:lnSpc>
              <a:spcBef>
                <a:spcPts val="400"/>
              </a:spcBef>
              <a:spcAft>
                <a:spcPts val="400"/>
              </a:spcAft>
              <a:buNone/>
            </a:pPr>
            <a:r>
              <a:rPr lang="en" sz="1100">
                <a:solidFill>
                  <a:srgbClr val="212529"/>
                </a:solidFill>
                <a:highlight>
                  <a:srgbClr val="FFFFFF"/>
                </a:highlight>
              </a:rPr>
              <a:t>Disadvantage</a:t>
            </a:r>
            <a:endParaRPr sz="1100">
              <a:solidFill>
                <a:srgbClr val="212529"/>
              </a:solidFill>
              <a:highlight>
                <a:srgbClr val="FFFFFF"/>
              </a:highlight>
            </a:endParaRPr>
          </a:p>
        </p:txBody>
      </p:sp>
      <p:sp>
        <p:nvSpPr>
          <p:cNvPr id="272" name="Google Shape;272;g2cc9ddd4c28_0_58"/>
          <p:cNvSpPr txBox="1"/>
          <p:nvPr/>
        </p:nvSpPr>
        <p:spPr>
          <a:xfrm>
            <a:off x="2617375" y="4569300"/>
            <a:ext cx="12384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rgbClr val="212529"/>
                </a:solidFill>
                <a:highlight>
                  <a:srgbClr val="FFFFFF"/>
                </a:highlight>
              </a:rPr>
              <a:t>* </a:t>
            </a:r>
            <a:r>
              <a:rPr lang="en" sz="700">
                <a:solidFill>
                  <a:srgbClr val="212529"/>
                </a:solidFill>
                <a:highlight>
                  <a:srgbClr val="FFFFFF"/>
                </a:highlight>
              </a:rPr>
              <a:t>Only aware of the overall CPU loading, not aware of task migration</a:t>
            </a:r>
            <a:endParaRPr sz="400"/>
          </a:p>
        </p:txBody>
      </p:sp>
      <p:pic>
        <p:nvPicPr>
          <p:cNvPr id="273" name="Google Shape;273;g2cc9ddd4c28_0_58"/>
          <p:cNvPicPr preferRelativeResize="0"/>
          <p:nvPr/>
        </p:nvPicPr>
        <p:blipFill rotWithShape="1">
          <a:blip r:embed="rId6">
            <a:alphaModFix/>
          </a:blip>
          <a:srcRect b="0" l="0" r="0" t="0"/>
          <a:stretch/>
        </p:blipFill>
        <p:spPr>
          <a:xfrm>
            <a:off x="415987" y="203362"/>
            <a:ext cx="3598594" cy="794250"/>
          </a:xfrm>
          <a:prstGeom prst="rect">
            <a:avLst/>
          </a:prstGeom>
          <a:noFill/>
          <a:ln>
            <a:noFill/>
          </a:ln>
        </p:spPr>
      </p:pic>
      <p:sp>
        <p:nvSpPr>
          <p:cNvPr id="274" name="Google Shape;274;g2cc9ddd4c28_0_58"/>
          <p:cNvSpPr txBox="1"/>
          <p:nvPr>
            <p:ph idx="4294967295" type="ctrTitle"/>
          </p:nvPr>
        </p:nvSpPr>
        <p:spPr>
          <a:xfrm>
            <a:off x="1200150" y="384581"/>
            <a:ext cx="7687800" cy="536700"/>
          </a:xfrm>
          <a:prstGeom prst="rect">
            <a:avLst/>
          </a:prstGeom>
          <a:noFill/>
          <a:ln>
            <a:noFill/>
          </a:ln>
        </p:spPr>
        <p:txBody>
          <a:bodyPr anchorCtr="0" anchor="b" bIns="34275" lIns="68575" spcFirstLastPara="1" rIns="68575" wrap="square" tIns="34275">
            <a:normAutofit/>
          </a:bodyPr>
          <a:lstStyle/>
          <a:p>
            <a:pPr indent="0" lvl="0" marL="0" rtl="0" algn="r">
              <a:spcBef>
                <a:spcPts val="0"/>
              </a:spcBef>
              <a:spcAft>
                <a:spcPts val="0"/>
              </a:spcAft>
              <a:buClr>
                <a:schemeClr val="dk1"/>
              </a:buClr>
              <a:buSzPts val="4500"/>
              <a:buFont typeface="Calibri"/>
              <a:buNone/>
            </a:pPr>
            <a:r>
              <a:rPr lang="en">
                <a:solidFill>
                  <a:srgbClr val="666666"/>
                </a:solidFill>
                <a:latin typeface="Times New Roman"/>
                <a:ea typeface="Times New Roman"/>
                <a:cs typeface="Times New Roman"/>
                <a:sym typeface="Times New Roman"/>
              </a:rPr>
              <a:t>Energy Aware Scheduling</a:t>
            </a:r>
            <a:endParaRPr/>
          </a:p>
        </p:txBody>
      </p:sp>
      <p:cxnSp>
        <p:nvCxnSpPr>
          <p:cNvPr id="275" name="Google Shape;275;g2cc9ddd4c28_0_58"/>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276" name="Google Shape;276;g2cc9ddd4c28_0_58"/>
          <p:cNvSpPr txBox="1"/>
          <p:nvPr/>
        </p:nvSpPr>
        <p:spPr>
          <a:xfrm>
            <a:off x="0" y="4881900"/>
            <a:ext cx="3000000" cy="26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500">
                <a:solidFill>
                  <a:schemeClr val="dk1"/>
                </a:solidFill>
              </a:rPr>
              <a:t>https://lkml.org/lkml/2015/8/14/296</a:t>
            </a:r>
            <a:endParaRPr sz="5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2cc9ddd4c28_0_333"/>
          <p:cNvSpPr txBox="1"/>
          <p:nvPr>
            <p:ph idx="1" type="body"/>
          </p:nvPr>
        </p:nvSpPr>
        <p:spPr>
          <a:xfrm>
            <a:off x="417175" y="997600"/>
            <a:ext cx="8312100" cy="2459400"/>
          </a:xfrm>
          <a:prstGeom prst="rect">
            <a:avLst/>
          </a:prstGeom>
        </p:spPr>
        <p:txBody>
          <a:bodyPr anchorCtr="0" anchor="t" bIns="34275" lIns="68575" spcFirstLastPara="1" rIns="68575" wrap="square" tIns="34275">
            <a:noAutofit/>
          </a:bodyPr>
          <a:lstStyle/>
          <a:p>
            <a:pPr indent="-342900" lvl="0" marL="457200" rtl="0" algn="l">
              <a:lnSpc>
                <a:spcPct val="100000"/>
              </a:lnSpc>
              <a:spcBef>
                <a:spcPts val="0"/>
              </a:spcBef>
              <a:spcAft>
                <a:spcPts val="0"/>
              </a:spcAft>
              <a:buSzPts val="1800"/>
              <a:buChar char="-"/>
            </a:pPr>
            <a:r>
              <a:rPr lang="en" sz="1800"/>
              <a:t>A (fake) platform with 2 independent performance domains composed of two CPUs each. CPU0 and CPU1 are little CPUs; CPU2 and CPU3 are big.</a:t>
            </a:r>
            <a:endParaRPr sz="1800"/>
          </a:p>
          <a:p>
            <a:pPr indent="-342900" lvl="0" marL="457200" rtl="0" algn="l">
              <a:lnSpc>
                <a:spcPct val="100000"/>
              </a:lnSpc>
              <a:spcBef>
                <a:spcPts val="0"/>
              </a:spcBef>
              <a:spcAft>
                <a:spcPts val="0"/>
              </a:spcAft>
              <a:buSzPts val="1800"/>
              <a:buChar char="-"/>
            </a:pPr>
            <a:r>
              <a:rPr lang="en" sz="1800"/>
              <a:t>The scheduler must decide where to place a task P whose util_avg = 200 and prev_cpu = 0.</a:t>
            </a:r>
            <a:endParaRPr sz="1800"/>
          </a:p>
          <a:p>
            <a:pPr indent="-342900" lvl="0" marL="457200" rtl="0" algn="l">
              <a:lnSpc>
                <a:spcPct val="100000"/>
              </a:lnSpc>
              <a:spcBef>
                <a:spcPts val="0"/>
              </a:spcBef>
              <a:spcAft>
                <a:spcPts val="0"/>
              </a:spcAft>
              <a:buSzPts val="1800"/>
              <a:buChar char="-"/>
            </a:pPr>
            <a:r>
              <a:rPr lang="en" sz="1800"/>
              <a:t>The current utilization landscape of the CPUs is depicted on the graph below. CPUs 0-3 have a util_avg of 400, 100, 600 and 500 respectively. Each performance domain has three Operating Performance Points (OPPs). The CPU capacity and power cost associated with each OPP is listed in the Energy Model table. The util_avg of P is marked as ‘PP’.</a:t>
            </a:r>
            <a:endParaRPr sz="1800"/>
          </a:p>
        </p:txBody>
      </p:sp>
      <p:grpSp>
        <p:nvGrpSpPr>
          <p:cNvPr id="282" name="Google Shape;282;g2cc9ddd4c28_0_333"/>
          <p:cNvGrpSpPr/>
          <p:nvPr/>
        </p:nvGrpSpPr>
        <p:grpSpPr>
          <a:xfrm>
            <a:off x="628650" y="3642925"/>
            <a:ext cx="3567900" cy="1538500"/>
            <a:chOff x="4142350" y="3642925"/>
            <a:chExt cx="3567900" cy="1538500"/>
          </a:xfrm>
        </p:grpSpPr>
        <p:sp>
          <p:nvSpPr>
            <p:cNvPr id="283" name="Google Shape;283;g2cc9ddd4c28_0_333"/>
            <p:cNvSpPr/>
            <p:nvPr/>
          </p:nvSpPr>
          <p:spPr>
            <a:xfrm>
              <a:off x="4709100" y="3727450"/>
              <a:ext cx="1461900" cy="102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284" name="Google Shape;284;g2cc9ddd4c28_0_333"/>
            <p:cNvSpPr txBox="1"/>
            <p:nvPr/>
          </p:nvSpPr>
          <p:spPr>
            <a:xfrm>
              <a:off x="4142350" y="3642925"/>
              <a:ext cx="566700" cy="2769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CPU Util.</a:t>
              </a:r>
              <a:endParaRPr sz="825">
                <a:solidFill>
                  <a:schemeClr val="dk1"/>
                </a:solidFill>
                <a:latin typeface="Calibri"/>
                <a:ea typeface="Calibri"/>
                <a:cs typeface="Calibri"/>
                <a:sym typeface="Calibri"/>
              </a:endParaRPr>
            </a:p>
          </p:txBody>
        </p:sp>
        <p:sp>
          <p:nvSpPr>
            <p:cNvPr id="285" name="Google Shape;285;g2cc9ddd4c28_0_333"/>
            <p:cNvSpPr txBox="1"/>
            <p:nvPr/>
          </p:nvSpPr>
          <p:spPr>
            <a:xfrm>
              <a:off x="4709125" y="4745650"/>
              <a:ext cx="4293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CPU0</a:t>
              </a:r>
              <a:endParaRPr sz="800">
                <a:solidFill>
                  <a:schemeClr val="dk1"/>
                </a:solidFill>
                <a:latin typeface="Calibri"/>
                <a:ea typeface="Calibri"/>
                <a:cs typeface="Calibri"/>
                <a:sym typeface="Calibri"/>
              </a:endParaRPr>
            </a:p>
          </p:txBody>
        </p:sp>
        <p:sp>
          <p:nvSpPr>
            <p:cNvPr id="286" name="Google Shape;286;g2cc9ddd4c28_0_333"/>
            <p:cNvSpPr txBox="1"/>
            <p:nvPr/>
          </p:nvSpPr>
          <p:spPr>
            <a:xfrm>
              <a:off x="5054316" y="4745650"/>
              <a:ext cx="4293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CPU1</a:t>
              </a:r>
              <a:endParaRPr sz="800">
                <a:solidFill>
                  <a:schemeClr val="dk1"/>
                </a:solidFill>
                <a:latin typeface="Calibri"/>
                <a:ea typeface="Calibri"/>
                <a:cs typeface="Calibri"/>
                <a:sym typeface="Calibri"/>
              </a:endParaRPr>
            </a:p>
          </p:txBody>
        </p:sp>
        <p:sp>
          <p:nvSpPr>
            <p:cNvPr id="287" name="Google Shape;287;g2cc9ddd4c28_0_333"/>
            <p:cNvSpPr txBox="1"/>
            <p:nvPr/>
          </p:nvSpPr>
          <p:spPr>
            <a:xfrm>
              <a:off x="5396591" y="4745650"/>
              <a:ext cx="4293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CPU2</a:t>
              </a:r>
              <a:endParaRPr sz="800">
                <a:solidFill>
                  <a:schemeClr val="dk1"/>
                </a:solidFill>
                <a:latin typeface="Calibri"/>
                <a:ea typeface="Calibri"/>
                <a:cs typeface="Calibri"/>
                <a:sym typeface="Calibri"/>
              </a:endParaRPr>
            </a:p>
          </p:txBody>
        </p:sp>
        <p:sp>
          <p:nvSpPr>
            <p:cNvPr id="288" name="Google Shape;288;g2cc9ddd4c28_0_333"/>
            <p:cNvSpPr txBox="1"/>
            <p:nvPr/>
          </p:nvSpPr>
          <p:spPr>
            <a:xfrm>
              <a:off x="5741782" y="4745650"/>
              <a:ext cx="4293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CPU3</a:t>
              </a:r>
              <a:endParaRPr sz="800">
                <a:solidFill>
                  <a:schemeClr val="dk1"/>
                </a:solidFill>
                <a:latin typeface="Calibri"/>
                <a:ea typeface="Calibri"/>
                <a:cs typeface="Calibri"/>
                <a:sym typeface="Calibri"/>
              </a:endParaRPr>
            </a:p>
          </p:txBody>
        </p:sp>
        <p:sp>
          <p:nvSpPr>
            <p:cNvPr id="289" name="Google Shape;289;g2cc9ddd4c28_0_333"/>
            <p:cNvSpPr txBox="1"/>
            <p:nvPr/>
          </p:nvSpPr>
          <p:spPr>
            <a:xfrm>
              <a:off x="4142350" y="3770175"/>
              <a:ext cx="566700" cy="2769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1024</a:t>
              </a:r>
              <a:endParaRPr sz="825">
                <a:solidFill>
                  <a:schemeClr val="dk1"/>
                </a:solidFill>
                <a:latin typeface="Calibri"/>
                <a:ea typeface="Calibri"/>
                <a:cs typeface="Calibri"/>
                <a:sym typeface="Calibri"/>
              </a:endParaRPr>
            </a:p>
          </p:txBody>
        </p:sp>
        <p:sp>
          <p:nvSpPr>
            <p:cNvPr id="290" name="Google Shape;290;g2cc9ddd4c28_0_333"/>
            <p:cNvSpPr txBox="1"/>
            <p:nvPr/>
          </p:nvSpPr>
          <p:spPr>
            <a:xfrm>
              <a:off x="4142350" y="3984650"/>
              <a:ext cx="566700" cy="2769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768</a:t>
              </a:r>
              <a:endParaRPr sz="825">
                <a:solidFill>
                  <a:schemeClr val="dk1"/>
                </a:solidFill>
                <a:latin typeface="Calibri"/>
                <a:ea typeface="Calibri"/>
                <a:cs typeface="Calibri"/>
                <a:sym typeface="Calibri"/>
              </a:endParaRPr>
            </a:p>
          </p:txBody>
        </p:sp>
        <p:sp>
          <p:nvSpPr>
            <p:cNvPr id="291" name="Google Shape;291;g2cc9ddd4c28_0_333"/>
            <p:cNvSpPr txBox="1"/>
            <p:nvPr/>
          </p:nvSpPr>
          <p:spPr>
            <a:xfrm>
              <a:off x="4142350" y="4174325"/>
              <a:ext cx="566700" cy="2769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512</a:t>
              </a:r>
              <a:endParaRPr sz="825">
                <a:solidFill>
                  <a:schemeClr val="dk1"/>
                </a:solidFill>
                <a:latin typeface="Calibri"/>
                <a:ea typeface="Calibri"/>
                <a:cs typeface="Calibri"/>
                <a:sym typeface="Calibri"/>
              </a:endParaRPr>
            </a:p>
          </p:txBody>
        </p:sp>
        <p:sp>
          <p:nvSpPr>
            <p:cNvPr id="292" name="Google Shape;292;g2cc9ddd4c28_0_333"/>
            <p:cNvSpPr txBox="1"/>
            <p:nvPr/>
          </p:nvSpPr>
          <p:spPr>
            <a:xfrm>
              <a:off x="4142350" y="4326375"/>
              <a:ext cx="566700" cy="2769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341</a:t>
              </a:r>
              <a:endParaRPr sz="825">
                <a:solidFill>
                  <a:schemeClr val="dk1"/>
                </a:solidFill>
                <a:latin typeface="Calibri"/>
                <a:ea typeface="Calibri"/>
                <a:cs typeface="Calibri"/>
                <a:sym typeface="Calibri"/>
              </a:endParaRPr>
            </a:p>
          </p:txBody>
        </p:sp>
        <p:sp>
          <p:nvSpPr>
            <p:cNvPr id="293" name="Google Shape;293;g2cc9ddd4c28_0_333"/>
            <p:cNvSpPr txBox="1"/>
            <p:nvPr/>
          </p:nvSpPr>
          <p:spPr>
            <a:xfrm>
              <a:off x="4142350" y="4479550"/>
              <a:ext cx="566700" cy="2769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170</a:t>
              </a:r>
              <a:endParaRPr sz="825">
                <a:solidFill>
                  <a:schemeClr val="dk1"/>
                </a:solidFill>
                <a:latin typeface="Calibri"/>
                <a:ea typeface="Calibri"/>
                <a:cs typeface="Calibri"/>
                <a:sym typeface="Calibri"/>
              </a:endParaRPr>
            </a:p>
          </p:txBody>
        </p:sp>
        <p:sp>
          <p:nvSpPr>
            <p:cNvPr id="294" name="Google Shape;294;g2cc9ddd4c28_0_333"/>
            <p:cNvSpPr/>
            <p:nvPr/>
          </p:nvSpPr>
          <p:spPr>
            <a:xfrm>
              <a:off x="4777975" y="4465375"/>
              <a:ext cx="291600" cy="29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295" name="Google Shape;295;g2cc9ddd4c28_0_333"/>
            <p:cNvSpPr/>
            <p:nvPr/>
          </p:nvSpPr>
          <p:spPr>
            <a:xfrm>
              <a:off x="5123175" y="4465375"/>
              <a:ext cx="291600" cy="29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296" name="Google Shape;296;g2cc9ddd4c28_0_333"/>
            <p:cNvSpPr/>
            <p:nvPr/>
          </p:nvSpPr>
          <p:spPr>
            <a:xfrm>
              <a:off x="5465450" y="4125975"/>
              <a:ext cx="291600" cy="63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297" name="Google Shape;297;g2cc9ddd4c28_0_333"/>
            <p:cNvSpPr/>
            <p:nvPr/>
          </p:nvSpPr>
          <p:spPr>
            <a:xfrm>
              <a:off x="5810623" y="4125975"/>
              <a:ext cx="291600" cy="63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298" name="Google Shape;298;g2cc9ddd4c28_0_333"/>
            <p:cNvSpPr txBox="1"/>
            <p:nvPr/>
          </p:nvSpPr>
          <p:spPr>
            <a:xfrm>
              <a:off x="4776850" y="4873625"/>
              <a:ext cx="6378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E-Core</a:t>
              </a:r>
              <a:endParaRPr sz="800">
                <a:solidFill>
                  <a:schemeClr val="dk1"/>
                </a:solidFill>
                <a:latin typeface="Calibri"/>
                <a:ea typeface="Calibri"/>
                <a:cs typeface="Calibri"/>
                <a:sym typeface="Calibri"/>
              </a:endParaRPr>
            </a:p>
          </p:txBody>
        </p:sp>
        <p:sp>
          <p:nvSpPr>
            <p:cNvPr id="299" name="Google Shape;299;g2cc9ddd4c28_0_333"/>
            <p:cNvSpPr txBox="1"/>
            <p:nvPr/>
          </p:nvSpPr>
          <p:spPr>
            <a:xfrm>
              <a:off x="5465450" y="4873625"/>
              <a:ext cx="6378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P-Core</a:t>
              </a:r>
              <a:endParaRPr sz="800">
                <a:solidFill>
                  <a:schemeClr val="dk1"/>
                </a:solidFill>
                <a:latin typeface="Calibri"/>
                <a:ea typeface="Calibri"/>
                <a:cs typeface="Calibri"/>
                <a:sym typeface="Calibri"/>
              </a:endParaRPr>
            </a:p>
          </p:txBody>
        </p:sp>
        <p:sp>
          <p:nvSpPr>
            <p:cNvPr id="300" name="Google Shape;300;g2cc9ddd4c28_0_333"/>
            <p:cNvSpPr/>
            <p:nvPr/>
          </p:nvSpPr>
          <p:spPr>
            <a:xfrm>
              <a:off x="4777975" y="4617400"/>
              <a:ext cx="291600" cy="13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01" name="Google Shape;301;g2cc9ddd4c28_0_333"/>
            <p:cNvSpPr/>
            <p:nvPr/>
          </p:nvSpPr>
          <p:spPr>
            <a:xfrm>
              <a:off x="5123175" y="4684900"/>
              <a:ext cx="291600" cy="71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02" name="Google Shape;302;g2cc9ddd4c28_0_333"/>
            <p:cNvSpPr/>
            <p:nvPr/>
          </p:nvSpPr>
          <p:spPr>
            <a:xfrm>
              <a:off x="5465450" y="4312600"/>
              <a:ext cx="291600" cy="443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03" name="Google Shape;303;g2cc9ddd4c28_0_333"/>
            <p:cNvSpPr/>
            <p:nvPr/>
          </p:nvSpPr>
          <p:spPr>
            <a:xfrm>
              <a:off x="5810625" y="4390800"/>
              <a:ext cx="291600" cy="36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304" name="Google Shape;304;g2cc9ddd4c28_0_333"/>
            <p:cNvGrpSpPr/>
            <p:nvPr/>
          </p:nvGrpSpPr>
          <p:grpSpPr>
            <a:xfrm>
              <a:off x="4776859" y="3906050"/>
              <a:ext cx="1325119" cy="711350"/>
              <a:chOff x="4776859" y="3906050"/>
              <a:chExt cx="1325119" cy="711350"/>
            </a:xfrm>
          </p:grpSpPr>
          <p:grpSp>
            <p:nvGrpSpPr>
              <p:cNvPr id="305" name="Google Shape;305;g2cc9ddd4c28_0_333"/>
              <p:cNvGrpSpPr/>
              <p:nvPr/>
            </p:nvGrpSpPr>
            <p:grpSpPr>
              <a:xfrm>
                <a:off x="4776859" y="4312525"/>
                <a:ext cx="292672" cy="304875"/>
                <a:chOff x="4773625" y="4312525"/>
                <a:chExt cx="300300" cy="304875"/>
              </a:xfrm>
            </p:grpSpPr>
            <p:cxnSp>
              <p:nvCxnSpPr>
                <p:cNvPr id="306" name="Google Shape;306;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07" name="Google Shape;307;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08" name="Google Shape;308;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09" name="Google Shape;309;g2cc9ddd4c28_0_333"/>
              <p:cNvGrpSpPr/>
              <p:nvPr/>
            </p:nvGrpSpPr>
            <p:grpSpPr>
              <a:xfrm>
                <a:off x="5122887" y="4312525"/>
                <a:ext cx="291591" cy="304875"/>
                <a:chOff x="4773625" y="4312525"/>
                <a:chExt cx="300300" cy="304875"/>
              </a:xfrm>
            </p:grpSpPr>
            <p:cxnSp>
              <p:nvCxnSpPr>
                <p:cNvPr id="310" name="Google Shape;310;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11" name="Google Shape;311;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12" name="Google Shape;312;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13" name="Google Shape;313;g2cc9ddd4c28_0_333"/>
              <p:cNvGrpSpPr/>
              <p:nvPr/>
            </p:nvGrpSpPr>
            <p:grpSpPr>
              <a:xfrm>
                <a:off x="5465536" y="3906050"/>
                <a:ext cx="291591" cy="406475"/>
                <a:chOff x="4773625" y="3906050"/>
                <a:chExt cx="300300" cy="406475"/>
              </a:xfrm>
            </p:grpSpPr>
            <p:cxnSp>
              <p:nvCxnSpPr>
                <p:cNvPr id="314" name="Google Shape;314;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15" name="Google Shape;315;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16" name="Google Shape;316;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17" name="Google Shape;317;g2cc9ddd4c28_0_333"/>
              <p:cNvGrpSpPr/>
              <p:nvPr/>
            </p:nvGrpSpPr>
            <p:grpSpPr>
              <a:xfrm>
                <a:off x="5810386" y="3906050"/>
                <a:ext cx="291591" cy="406475"/>
                <a:chOff x="4773625" y="3906050"/>
                <a:chExt cx="300300" cy="406475"/>
              </a:xfrm>
            </p:grpSpPr>
            <p:cxnSp>
              <p:nvCxnSpPr>
                <p:cNvPr id="318" name="Google Shape;318;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19" name="Google Shape;319;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20" name="Google Shape;320;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321" name="Google Shape;321;g2cc9ddd4c28_0_333"/>
            <p:cNvSpPr/>
            <p:nvPr/>
          </p:nvSpPr>
          <p:spPr>
            <a:xfrm>
              <a:off x="6332050" y="3727450"/>
              <a:ext cx="291600" cy="2910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sp>
          <p:nvSpPr>
            <p:cNvPr id="322" name="Google Shape;322;g2cc9ddd4c28_0_333"/>
            <p:cNvSpPr/>
            <p:nvPr/>
          </p:nvSpPr>
          <p:spPr>
            <a:xfrm>
              <a:off x="6332050" y="4089575"/>
              <a:ext cx="291600" cy="13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cxnSp>
          <p:nvCxnSpPr>
            <p:cNvPr id="323" name="Google Shape;323;g2cc9ddd4c28_0_333"/>
            <p:cNvCxnSpPr/>
            <p:nvPr/>
          </p:nvCxnSpPr>
          <p:spPr>
            <a:xfrm>
              <a:off x="6332061" y="4348625"/>
              <a:ext cx="2916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sp>
          <p:nvSpPr>
            <p:cNvPr id="324" name="Google Shape;324;g2cc9ddd4c28_0_333"/>
            <p:cNvSpPr/>
            <p:nvPr/>
          </p:nvSpPr>
          <p:spPr>
            <a:xfrm>
              <a:off x="6332050" y="4467850"/>
              <a:ext cx="291600" cy="29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25" name="Google Shape;325;g2cc9ddd4c28_0_333"/>
            <p:cNvSpPr txBox="1"/>
            <p:nvPr/>
          </p:nvSpPr>
          <p:spPr>
            <a:xfrm>
              <a:off x="6623650" y="4456975"/>
              <a:ext cx="850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Calibri"/>
                  <a:ea typeface="Calibri"/>
                  <a:cs typeface="Calibri"/>
                  <a:sym typeface="Calibri"/>
                </a:rPr>
                <a:t>Current OPP</a:t>
              </a:r>
              <a:endParaRPr sz="800">
                <a:solidFill>
                  <a:schemeClr val="dk1"/>
                </a:solidFill>
                <a:latin typeface="Calibri"/>
                <a:ea typeface="Calibri"/>
                <a:cs typeface="Calibri"/>
                <a:sym typeface="Calibri"/>
              </a:endParaRPr>
            </a:p>
          </p:txBody>
        </p:sp>
        <p:sp>
          <p:nvSpPr>
            <p:cNvPr id="326" name="Google Shape;326;g2cc9ddd4c28_0_333"/>
            <p:cNvSpPr txBox="1"/>
            <p:nvPr/>
          </p:nvSpPr>
          <p:spPr>
            <a:xfrm>
              <a:off x="6623650" y="4194725"/>
              <a:ext cx="873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Calibri"/>
                  <a:ea typeface="Calibri"/>
                  <a:cs typeface="Calibri"/>
                  <a:sym typeface="Calibri"/>
                </a:rPr>
                <a:t>Other OPP Case</a:t>
              </a:r>
              <a:endParaRPr sz="800">
                <a:solidFill>
                  <a:schemeClr val="dk1"/>
                </a:solidFill>
                <a:latin typeface="Calibri"/>
                <a:ea typeface="Calibri"/>
                <a:cs typeface="Calibri"/>
                <a:sym typeface="Calibri"/>
              </a:endParaRPr>
            </a:p>
          </p:txBody>
        </p:sp>
        <p:sp>
          <p:nvSpPr>
            <p:cNvPr id="327" name="Google Shape;327;g2cc9ddd4c28_0_333"/>
            <p:cNvSpPr txBox="1"/>
            <p:nvPr/>
          </p:nvSpPr>
          <p:spPr>
            <a:xfrm>
              <a:off x="6623650" y="4004975"/>
              <a:ext cx="873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Calibri"/>
                  <a:ea typeface="Calibri"/>
                  <a:cs typeface="Calibri"/>
                  <a:sym typeface="Calibri"/>
                </a:rPr>
                <a:t>Current Util.</a:t>
              </a:r>
              <a:endParaRPr sz="800">
                <a:solidFill>
                  <a:schemeClr val="dk1"/>
                </a:solidFill>
                <a:latin typeface="Calibri"/>
                <a:ea typeface="Calibri"/>
                <a:cs typeface="Calibri"/>
                <a:sym typeface="Calibri"/>
              </a:endParaRPr>
            </a:p>
          </p:txBody>
        </p:sp>
        <p:sp>
          <p:nvSpPr>
            <p:cNvPr id="328" name="Google Shape;328;g2cc9ddd4c28_0_333"/>
            <p:cNvSpPr txBox="1"/>
            <p:nvPr/>
          </p:nvSpPr>
          <p:spPr>
            <a:xfrm>
              <a:off x="6623650" y="3719050"/>
              <a:ext cx="1086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Calibri"/>
                  <a:ea typeface="Calibri"/>
                  <a:cs typeface="Calibri"/>
                  <a:sym typeface="Calibri"/>
                </a:rPr>
                <a:t>Waking Task est. Util.</a:t>
              </a:r>
              <a:endParaRPr sz="800">
                <a:solidFill>
                  <a:schemeClr val="dk1"/>
                </a:solidFill>
                <a:latin typeface="Calibri"/>
                <a:ea typeface="Calibri"/>
                <a:cs typeface="Calibri"/>
                <a:sym typeface="Calibri"/>
              </a:endParaRPr>
            </a:p>
          </p:txBody>
        </p:sp>
      </p:grpSp>
      <p:grpSp>
        <p:nvGrpSpPr>
          <p:cNvPr id="329" name="Google Shape;329;g2cc9ddd4c28_0_333"/>
          <p:cNvGrpSpPr/>
          <p:nvPr/>
        </p:nvGrpSpPr>
        <p:grpSpPr>
          <a:xfrm>
            <a:off x="4196556" y="4017811"/>
            <a:ext cx="2161440" cy="738996"/>
            <a:chOff x="4419431" y="3506898"/>
            <a:chExt cx="2161440" cy="738996"/>
          </a:xfrm>
        </p:grpSpPr>
        <p:sp>
          <p:nvSpPr>
            <p:cNvPr id="330" name="Google Shape;330;g2cc9ddd4c28_0_333"/>
            <p:cNvSpPr/>
            <p:nvPr/>
          </p:nvSpPr>
          <p:spPr>
            <a:xfrm>
              <a:off x="4419431" y="3506952"/>
              <a:ext cx="1049678" cy="738791"/>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31" name="Google Shape;331;g2cc9ddd4c28_0_333"/>
            <p:cNvSpPr/>
            <p:nvPr/>
          </p:nvSpPr>
          <p:spPr>
            <a:xfrm>
              <a:off x="4468878" y="3927317"/>
              <a:ext cx="209451" cy="318158"/>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32" name="Google Shape;332;g2cc9ddd4c28_0_333"/>
            <p:cNvSpPr/>
            <p:nvPr/>
          </p:nvSpPr>
          <p:spPr>
            <a:xfrm>
              <a:off x="4716706" y="3927317"/>
              <a:ext cx="209451" cy="318158"/>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33" name="Google Shape;333;g2cc9ddd4c28_0_333"/>
            <p:cNvSpPr/>
            <p:nvPr/>
          </p:nvSpPr>
          <p:spPr>
            <a:xfrm>
              <a:off x="4962434" y="3793064"/>
              <a:ext cx="209451" cy="45283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34" name="Google Shape;334;g2cc9ddd4c28_0_333"/>
            <p:cNvSpPr/>
            <p:nvPr/>
          </p:nvSpPr>
          <p:spPr>
            <a:xfrm>
              <a:off x="5210242" y="3793064"/>
              <a:ext cx="209451" cy="45283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35" name="Google Shape;335;g2cc9ddd4c28_0_333"/>
            <p:cNvSpPr/>
            <p:nvPr/>
          </p:nvSpPr>
          <p:spPr>
            <a:xfrm>
              <a:off x="4468878" y="4145872"/>
              <a:ext cx="209451" cy="99359"/>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36" name="Google Shape;336;g2cc9ddd4c28_0_333"/>
            <p:cNvSpPr/>
            <p:nvPr/>
          </p:nvSpPr>
          <p:spPr>
            <a:xfrm>
              <a:off x="4716706" y="4194333"/>
              <a:ext cx="209451" cy="50891"/>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37" name="Google Shape;337;g2cc9ddd4c28_0_333"/>
            <p:cNvSpPr/>
            <p:nvPr/>
          </p:nvSpPr>
          <p:spPr>
            <a:xfrm>
              <a:off x="4962434" y="3927048"/>
              <a:ext cx="209451" cy="318158"/>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38" name="Google Shape;338;g2cc9ddd4c28_0_333"/>
            <p:cNvSpPr/>
            <p:nvPr/>
          </p:nvSpPr>
          <p:spPr>
            <a:xfrm>
              <a:off x="5210244" y="3983190"/>
              <a:ext cx="209451" cy="262073"/>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339" name="Google Shape;339;g2cc9ddd4c28_0_333"/>
            <p:cNvGrpSpPr/>
            <p:nvPr/>
          </p:nvGrpSpPr>
          <p:grpSpPr>
            <a:xfrm>
              <a:off x="4467969" y="3635075"/>
              <a:ext cx="951307" cy="510681"/>
              <a:chOff x="4776859" y="3906050"/>
              <a:chExt cx="1325119" cy="711350"/>
            </a:xfrm>
          </p:grpSpPr>
          <p:grpSp>
            <p:nvGrpSpPr>
              <p:cNvPr id="340" name="Google Shape;340;g2cc9ddd4c28_0_333"/>
              <p:cNvGrpSpPr/>
              <p:nvPr/>
            </p:nvGrpSpPr>
            <p:grpSpPr>
              <a:xfrm>
                <a:off x="4776859" y="4312525"/>
                <a:ext cx="292672" cy="304875"/>
                <a:chOff x="4773625" y="4312525"/>
                <a:chExt cx="300300" cy="304875"/>
              </a:xfrm>
            </p:grpSpPr>
            <p:cxnSp>
              <p:nvCxnSpPr>
                <p:cNvPr id="341" name="Google Shape;341;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42" name="Google Shape;342;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43" name="Google Shape;343;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44" name="Google Shape;344;g2cc9ddd4c28_0_333"/>
              <p:cNvGrpSpPr/>
              <p:nvPr/>
            </p:nvGrpSpPr>
            <p:grpSpPr>
              <a:xfrm>
                <a:off x="5122887" y="4312525"/>
                <a:ext cx="291591" cy="304875"/>
                <a:chOff x="4773625" y="4312525"/>
                <a:chExt cx="300300" cy="304875"/>
              </a:xfrm>
            </p:grpSpPr>
            <p:cxnSp>
              <p:nvCxnSpPr>
                <p:cNvPr id="345" name="Google Shape;345;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46" name="Google Shape;346;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47" name="Google Shape;347;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48" name="Google Shape;348;g2cc9ddd4c28_0_333"/>
              <p:cNvGrpSpPr/>
              <p:nvPr/>
            </p:nvGrpSpPr>
            <p:grpSpPr>
              <a:xfrm>
                <a:off x="5465536" y="3906050"/>
                <a:ext cx="291591" cy="406475"/>
                <a:chOff x="4773625" y="3906050"/>
                <a:chExt cx="300300" cy="406475"/>
              </a:xfrm>
            </p:grpSpPr>
            <p:cxnSp>
              <p:nvCxnSpPr>
                <p:cNvPr id="349" name="Google Shape;349;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50" name="Google Shape;350;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51" name="Google Shape;351;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52" name="Google Shape;352;g2cc9ddd4c28_0_333"/>
              <p:cNvGrpSpPr/>
              <p:nvPr/>
            </p:nvGrpSpPr>
            <p:grpSpPr>
              <a:xfrm>
                <a:off x="5810386" y="3906050"/>
                <a:ext cx="291591" cy="406475"/>
                <a:chOff x="4773625" y="3906050"/>
                <a:chExt cx="300300" cy="406475"/>
              </a:xfrm>
            </p:grpSpPr>
            <p:cxnSp>
              <p:nvCxnSpPr>
                <p:cNvPr id="353" name="Google Shape;353;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54" name="Google Shape;354;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55" name="Google Shape;355;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356" name="Google Shape;356;g2cc9ddd4c28_0_333"/>
            <p:cNvSpPr/>
            <p:nvPr/>
          </p:nvSpPr>
          <p:spPr>
            <a:xfrm>
              <a:off x="5531193" y="3506898"/>
              <a:ext cx="1049678" cy="738791"/>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57" name="Google Shape;357;g2cc9ddd4c28_0_333"/>
            <p:cNvSpPr/>
            <p:nvPr/>
          </p:nvSpPr>
          <p:spPr>
            <a:xfrm>
              <a:off x="5580640" y="4036676"/>
              <a:ext cx="209451" cy="208759"/>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58" name="Google Shape;358;g2cc9ddd4c28_0_333"/>
            <p:cNvSpPr/>
            <p:nvPr/>
          </p:nvSpPr>
          <p:spPr>
            <a:xfrm>
              <a:off x="5828468" y="4036676"/>
              <a:ext cx="209451" cy="208759"/>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59" name="Google Shape;359;g2cc9ddd4c28_0_333"/>
            <p:cNvSpPr/>
            <p:nvPr/>
          </p:nvSpPr>
          <p:spPr>
            <a:xfrm>
              <a:off x="6074196" y="3793011"/>
              <a:ext cx="209451" cy="45283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60" name="Google Shape;360;g2cc9ddd4c28_0_333"/>
            <p:cNvSpPr/>
            <p:nvPr/>
          </p:nvSpPr>
          <p:spPr>
            <a:xfrm>
              <a:off x="6322004" y="3793011"/>
              <a:ext cx="209451" cy="45283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61" name="Google Shape;361;g2cc9ddd4c28_0_333"/>
            <p:cNvSpPr/>
            <p:nvPr/>
          </p:nvSpPr>
          <p:spPr>
            <a:xfrm>
              <a:off x="5580640" y="4145819"/>
              <a:ext cx="209451" cy="99359"/>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62" name="Google Shape;362;g2cc9ddd4c28_0_333"/>
            <p:cNvSpPr/>
            <p:nvPr/>
          </p:nvSpPr>
          <p:spPr>
            <a:xfrm>
              <a:off x="5828468" y="4194279"/>
              <a:ext cx="209451" cy="50891"/>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63" name="Google Shape;363;g2cc9ddd4c28_0_333"/>
            <p:cNvSpPr/>
            <p:nvPr/>
          </p:nvSpPr>
          <p:spPr>
            <a:xfrm>
              <a:off x="6074196" y="3926994"/>
              <a:ext cx="209451" cy="318158"/>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64" name="Google Shape;364;g2cc9ddd4c28_0_333"/>
            <p:cNvSpPr/>
            <p:nvPr/>
          </p:nvSpPr>
          <p:spPr>
            <a:xfrm>
              <a:off x="6322006" y="3983136"/>
              <a:ext cx="209451" cy="262073"/>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365" name="Google Shape;365;g2cc9ddd4c28_0_333"/>
            <p:cNvGrpSpPr/>
            <p:nvPr/>
          </p:nvGrpSpPr>
          <p:grpSpPr>
            <a:xfrm>
              <a:off x="5579731" y="3635021"/>
              <a:ext cx="951307" cy="510681"/>
              <a:chOff x="4776859" y="3906050"/>
              <a:chExt cx="1325119" cy="711350"/>
            </a:xfrm>
          </p:grpSpPr>
          <p:grpSp>
            <p:nvGrpSpPr>
              <p:cNvPr id="366" name="Google Shape;366;g2cc9ddd4c28_0_333"/>
              <p:cNvGrpSpPr/>
              <p:nvPr/>
            </p:nvGrpSpPr>
            <p:grpSpPr>
              <a:xfrm>
                <a:off x="4776859" y="4312525"/>
                <a:ext cx="292672" cy="304875"/>
                <a:chOff x="4773625" y="4312525"/>
                <a:chExt cx="300300" cy="304875"/>
              </a:xfrm>
            </p:grpSpPr>
            <p:cxnSp>
              <p:nvCxnSpPr>
                <p:cNvPr id="367" name="Google Shape;367;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68" name="Google Shape;368;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69" name="Google Shape;369;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70" name="Google Shape;370;g2cc9ddd4c28_0_333"/>
              <p:cNvGrpSpPr/>
              <p:nvPr/>
            </p:nvGrpSpPr>
            <p:grpSpPr>
              <a:xfrm>
                <a:off x="5122887" y="4312525"/>
                <a:ext cx="291591" cy="304875"/>
                <a:chOff x="4773625" y="4312525"/>
                <a:chExt cx="300300" cy="304875"/>
              </a:xfrm>
            </p:grpSpPr>
            <p:cxnSp>
              <p:nvCxnSpPr>
                <p:cNvPr id="371" name="Google Shape;371;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72" name="Google Shape;372;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73" name="Google Shape;373;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74" name="Google Shape;374;g2cc9ddd4c28_0_333"/>
              <p:cNvGrpSpPr/>
              <p:nvPr/>
            </p:nvGrpSpPr>
            <p:grpSpPr>
              <a:xfrm>
                <a:off x="5465536" y="3906050"/>
                <a:ext cx="291591" cy="406475"/>
                <a:chOff x="4773625" y="3906050"/>
                <a:chExt cx="300300" cy="406475"/>
              </a:xfrm>
            </p:grpSpPr>
            <p:cxnSp>
              <p:nvCxnSpPr>
                <p:cNvPr id="375" name="Google Shape;375;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76" name="Google Shape;376;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77" name="Google Shape;377;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78" name="Google Shape;378;g2cc9ddd4c28_0_333"/>
              <p:cNvGrpSpPr/>
              <p:nvPr/>
            </p:nvGrpSpPr>
            <p:grpSpPr>
              <a:xfrm>
                <a:off x="5810386" y="3906050"/>
                <a:ext cx="291591" cy="406475"/>
                <a:chOff x="4773625" y="3906050"/>
                <a:chExt cx="300300" cy="406475"/>
              </a:xfrm>
            </p:grpSpPr>
            <p:cxnSp>
              <p:nvCxnSpPr>
                <p:cNvPr id="379" name="Google Shape;379;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80" name="Google Shape;380;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81" name="Google Shape;381;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382" name="Google Shape;382;g2cc9ddd4c28_0_333"/>
            <p:cNvSpPr/>
            <p:nvPr/>
          </p:nvSpPr>
          <p:spPr>
            <a:xfrm>
              <a:off x="5828468" y="4047606"/>
              <a:ext cx="209451" cy="146789"/>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b="1" sz="800">
                <a:solidFill>
                  <a:schemeClr val="lt1"/>
                </a:solidFill>
                <a:latin typeface="Calibri"/>
                <a:ea typeface="Calibri"/>
                <a:cs typeface="Calibri"/>
                <a:sym typeface="Calibri"/>
              </a:endParaRPr>
            </a:p>
          </p:txBody>
        </p:sp>
        <p:sp>
          <p:nvSpPr>
            <p:cNvPr id="383" name="Google Shape;383;g2cc9ddd4c28_0_333"/>
            <p:cNvSpPr/>
            <p:nvPr/>
          </p:nvSpPr>
          <p:spPr>
            <a:xfrm>
              <a:off x="4468878" y="3999146"/>
              <a:ext cx="209451" cy="146789"/>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b="1" sz="800">
                <a:solidFill>
                  <a:schemeClr val="lt1"/>
                </a:solidFill>
                <a:latin typeface="Calibri"/>
                <a:ea typeface="Calibri"/>
                <a:cs typeface="Calibri"/>
                <a:sym typeface="Calibri"/>
              </a:endParaRPr>
            </a:p>
          </p:txBody>
        </p:sp>
      </p:grpSp>
      <p:grpSp>
        <p:nvGrpSpPr>
          <p:cNvPr id="384" name="Google Shape;384;g2cc9ddd4c28_0_333"/>
          <p:cNvGrpSpPr/>
          <p:nvPr/>
        </p:nvGrpSpPr>
        <p:grpSpPr>
          <a:xfrm>
            <a:off x="6420106" y="4017733"/>
            <a:ext cx="2161462" cy="738955"/>
            <a:chOff x="4419431" y="4306383"/>
            <a:chExt cx="2161462" cy="738955"/>
          </a:xfrm>
        </p:grpSpPr>
        <p:sp>
          <p:nvSpPr>
            <p:cNvPr id="385" name="Google Shape;385;g2cc9ddd4c28_0_333"/>
            <p:cNvSpPr/>
            <p:nvPr/>
          </p:nvSpPr>
          <p:spPr>
            <a:xfrm>
              <a:off x="4419431" y="4306428"/>
              <a:ext cx="1049700" cy="738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86" name="Google Shape;386;g2cc9ddd4c28_0_333"/>
            <p:cNvSpPr/>
            <p:nvPr/>
          </p:nvSpPr>
          <p:spPr>
            <a:xfrm>
              <a:off x="4468878" y="4836212"/>
              <a:ext cx="209451" cy="208759"/>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87" name="Google Shape;387;g2cc9ddd4c28_0_333"/>
            <p:cNvSpPr/>
            <p:nvPr/>
          </p:nvSpPr>
          <p:spPr>
            <a:xfrm>
              <a:off x="4716706" y="4836206"/>
              <a:ext cx="209451" cy="208759"/>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88" name="Google Shape;388;g2cc9ddd4c28_0_333"/>
            <p:cNvSpPr/>
            <p:nvPr/>
          </p:nvSpPr>
          <p:spPr>
            <a:xfrm>
              <a:off x="4962434" y="4592541"/>
              <a:ext cx="209400" cy="452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89" name="Google Shape;389;g2cc9ddd4c28_0_333"/>
            <p:cNvSpPr/>
            <p:nvPr/>
          </p:nvSpPr>
          <p:spPr>
            <a:xfrm>
              <a:off x="5210242" y="4592541"/>
              <a:ext cx="209400" cy="452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90" name="Google Shape;390;g2cc9ddd4c28_0_333"/>
            <p:cNvSpPr/>
            <p:nvPr/>
          </p:nvSpPr>
          <p:spPr>
            <a:xfrm>
              <a:off x="4468878" y="4945349"/>
              <a:ext cx="209451" cy="99359"/>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91" name="Google Shape;391;g2cc9ddd4c28_0_333"/>
            <p:cNvSpPr/>
            <p:nvPr/>
          </p:nvSpPr>
          <p:spPr>
            <a:xfrm>
              <a:off x="4716706" y="4993809"/>
              <a:ext cx="209451" cy="50891"/>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92" name="Google Shape;392;g2cc9ddd4c28_0_333"/>
            <p:cNvSpPr/>
            <p:nvPr/>
          </p:nvSpPr>
          <p:spPr>
            <a:xfrm>
              <a:off x="4962434" y="4726524"/>
              <a:ext cx="209400" cy="318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393" name="Google Shape;393;g2cc9ddd4c28_0_333"/>
            <p:cNvSpPr/>
            <p:nvPr/>
          </p:nvSpPr>
          <p:spPr>
            <a:xfrm>
              <a:off x="5210244" y="4782666"/>
              <a:ext cx="209400" cy="262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394" name="Google Shape;394;g2cc9ddd4c28_0_333"/>
            <p:cNvGrpSpPr/>
            <p:nvPr/>
          </p:nvGrpSpPr>
          <p:grpSpPr>
            <a:xfrm>
              <a:off x="4467953" y="4434538"/>
              <a:ext cx="951303" cy="510678"/>
              <a:chOff x="4776859" y="3906050"/>
              <a:chExt cx="1325119" cy="711350"/>
            </a:xfrm>
          </p:grpSpPr>
          <p:grpSp>
            <p:nvGrpSpPr>
              <p:cNvPr id="395" name="Google Shape;395;g2cc9ddd4c28_0_333"/>
              <p:cNvGrpSpPr/>
              <p:nvPr/>
            </p:nvGrpSpPr>
            <p:grpSpPr>
              <a:xfrm>
                <a:off x="4776859" y="4312525"/>
                <a:ext cx="292672" cy="304875"/>
                <a:chOff x="4773625" y="4312525"/>
                <a:chExt cx="300300" cy="304875"/>
              </a:xfrm>
            </p:grpSpPr>
            <p:cxnSp>
              <p:nvCxnSpPr>
                <p:cNvPr id="396" name="Google Shape;396;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97" name="Google Shape;397;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398" name="Google Shape;398;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399" name="Google Shape;399;g2cc9ddd4c28_0_333"/>
              <p:cNvGrpSpPr/>
              <p:nvPr/>
            </p:nvGrpSpPr>
            <p:grpSpPr>
              <a:xfrm>
                <a:off x="5122887" y="4312525"/>
                <a:ext cx="291591" cy="304875"/>
                <a:chOff x="4773625" y="4312525"/>
                <a:chExt cx="300300" cy="304875"/>
              </a:xfrm>
            </p:grpSpPr>
            <p:cxnSp>
              <p:nvCxnSpPr>
                <p:cNvPr id="400" name="Google Shape;400;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01" name="Google Shape;401;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02" name="Google Shape;402;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03" name="Google Shape;403;g2cc9ddd4c28_0_333"/>
              <p:cNvGrpSpPr/>
              <p:nvPr/>
            </p:nvGrpSpPr>
            <p:grpSpPr>
              <a:xfrm>
                <a:off x="5465536" y="3906050"/>
                <a:ext cx="291591" cy="406475"/>
                <a:chOff x="4773625" y="3906050"/>
                <a:chExt cx="300300" cy="406475"/>
              </a:xfrm>
            </p:grpSpPr>
            <p:cxnSp>
              <p:nvCxnSpPr>
                <p:cNvPr id="404" name="Google Shape;404;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05" name="Google Shape;405;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06" name="Google Shape;406;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07" name="Google Shape;407;g2cc9ddd4c28_0_333"/>
              <p:cNvGrpSpPr/>
              <p:nvPr/>
            </p:nvGrpSpPr>
            <p:grpSpPr>
              <a:xfrm>
                <a:off x="5810386" y="3906050"/>
                <a:ext cx="291591" cy="406475"/>
                <a:chOff x="4773625" y="3906050"/>
                <a:chExt cx="300300" cy="406475"/>
              </a:xfrm>
            </p:grpSpPr>
            <p:cxnSp>
              <p:nvCxnSpPr>
                <p:cNvPr id="408" name="Google Shape;408;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09" name="Google Shape;409;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10" name="Google Shape;410;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411" name="Google Shape;411;g2cc9ddd4c28_0_333"/>
            <p:cNvSpPr/>
            <p:nvPr/>
          </p:nvSpPr>
          <p:spPr>
            <a:xfrm>
              <a:off x="5210172" y="4635993"/>
              <a:ext cx="209400" cy="1467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b="1" sz="800">
                <a:solidFill>
                  <a:schemeClr val="lt1"/>
                </a:solidFill>
                <a:latin typeface="Calibri"/>
                <a:ea typeface="Calibri"/>
                <a:cs typeface="Calibri"/>
                <a:sym typeface="Calibri"/>
              </a:endParaRPr>
            </a:p>
          </p:txBody>
        </p:sp>
        <p:sp>
          <p:nvSpPr>
            <p:cNvPr id="412" name="Google Shape;412;g2cc9ddd4c28_0_333"/>
            <p:cNvSpPr/>
            <p:nvPr/>
          </p:nvSpPr>
          <p:spPr>
            <a:xfrm>
              <a:off x="5531193" y="4306383"/>
              <a:ext cx="1049700" cy="738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13" name="Google Shape;413;g2cc9ddd4c28_0_333"/>
            <p:cNvSpPr/>
            <p:nvPr/>
          </p:nvSpPr>
          <p:spPr>
            <a:xfrm>
              <a:off x="5580640" y="4836167"/>
              <a:ext cx="209400" cy="208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14" name="Google Shape;414;g2cc9ddd4c28_0_333"/>
            <p:cNvSpPr/>
            <p:nvPr/>
          </p:nvSpPr>
          <p:spPr>
            <a:xfrm>
              <a:off x="5828468" y="4836161"/>
              <a:ext cx="209400" cy="208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15" name="Google Shape;415;g2cc9ddd4c28_0_333"/>
            <p:cNvSpPr/>
            <p:nvPr/>
          </p:nvSpPr>
          <p:spPr>
            <a:xfrm>
              <a:off x="6074196" y="4434749"/>
              <a:ext cx="209400" cy="610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16" name="Google Shape;416;g2cc9ddd4c28_0_333"/>
            <p:cNvSpPr/>
            <p:nvPr/>
          </p:nvSpPr>
          <p:spPr>
            <a:xfrm>
              <a:off x="6322006" y="4434839"/>
              <a:ext cx="209400" cy="610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17" name="Google Shape;417;g2cc9ddd4c28_0_333"/>
            <p:cNvSpPr/>
            <p:nvPr/>
          </p:nvSpPr>
          <p:spPr>
            <a:xfrm>
              <a:off x="5580640" y="4945304"/>
              <a:ext cx="209400" cy="99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18" name="Google Shape;418;g2cc9ddd4c28_0_333"/>
            <p:cNvSpPr/>
            <p:nvPr/>
          </p:nvSpPr>
          <p:spPr>
            <a:xfrm>
              <a:off x="5828468" y="4993764"/>
              <a:ext cx="209400" cy="5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19" name="Google Shape;419;g2cc9ddd4c28_0_333"/>
            <p:cNvSpPr/>
            <p:nvPr/>
          </p:nvSpPr>
          <p:spPr>
            <a:xfrm>
              <a:off x="6074196" y="4726479"/>
              <a:ext cx="209400" cy="318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20" name="Google Shape;420;g2cc9ddd4c28_0_333"/>
            <p:cNvSpPr/>
            <p:nvPr/>
          </p:nvSpPr>
          <p:spPr>
            <a:xfrm>
              <a:off x="6322006" y="4782621"/>
              <a:ext cx="209400" cy="262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421" name="Google Shape;421;g2cc9ddd4c28_0_333"/>
            <p:cNvGrpSpPr/>
            <p:nvPr/>
          </p:nvGrpSpPr>
          <p:grpSpPr>
            <a:xfrm>
              <a:off x="5579715" y="4434494"/>
              <a:ext cx="951303" cy="510678"/>
              <a:chOff x="4776859" y="3906050"/>
              <a:chExt cx="1325119" cy="711350"/>
            </a:xfrm>
          </p:grpSpPr>
          <p:grpSp>
            <p:nvGrpSpPr>
              <p:cNvPr id="422" name="Google Shape;422;g2cc9ddd4c28_0_333"/>
              <p:cNvGrpSpPr/>
              <p:nvPr/>
            </p:nvGrpSpPr>
            <p:grpSpPr>
              <a:xfrm>
                <a:off x="4776859" y="4312525"/>
                <a:ext cx="292672" cy="304875"/>
                <a:chOff x="4773625" y="4312525"/>
                <a:chExt cx="300300" cy="304875"/>
              </a:xfrm>
            </p:grpSpPr>
            <p:cxnSp>
              <p:nvCxnSpPr>
                <p:cNvPr id="423" name="Google Shape;423;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24" name="Google Shape;424;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25" name="Google Shape;425;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26" name="Google Shape;426;g2cc9ddd4c28_0_333"/>
              <p:cNvGrpSpPr/>
              <p:nvPr/>
            </p:nvGrpSpPr>
            <p:grpSpPr>
              <a:xfrm>
                <a:off x="5122887" y="4312525"/>
                <a:ext cx="291591" cy="304875"/>
                <a:chOff x="4773625" y="4312525"/>
                <a:chExt cx="300300" cy="304875"/>
              </a:xfrm>
            </p:grpSpPr>
            <p:cxnSp>
              <p:nvCxnSpPr>
                <p:cNvPr id="427" name="Google Shape;427;g2cc9ddd4c28_0_333"/>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28" name="Google Shape;428;g2cc9ddd4c28_0_333"/>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29" name="Google Shape;429;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30" name="Google Shape;430;g2cc9ddd4c28_0_333"/>
              <p:cNvGrpSpPr/>
              <p:nvPr/>
            </p:nvGrpSpPr>
            <p:grpSpPr>
              <a:xfrm>
                <a:off x="5465536" y="3906050"/>
                <a:ext cx="291591" cy="406475"/>
                <a:chOff x="4773625" y="3906050"/>
                <a:chExt cx="300300" cy="406475"/>
              </a:xfrm>
            </p:grpSpPr>
            <p:cxnSp>
              <p:nvCxnSpPr>
                <p:cNvPr id="431" name="Google Shape;431;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32" name="Google Shape;432;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33" name="Google Shape;433;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34" name="Google Shape;434;g2cc9ddd4c28_0_333"/>
              <p:cNvGrpSpPr/>
              <p:nvPr/>
            </p:nvGrpSpPr>
            <p:grpSpPr>
              <a:xfrm>
                <a:off x="5810386" y="3906050"/>
                <a:ext cx="291591" cy="406475"/>
                <a:chOff x="4773625" y="3906050"/>
                <a:chExt cx="300300" cy="406475"/>
              </a:xfrm>
            </p:grpSpPr>
            <p:cxnSp>
              <p:nvCxnSpPr>
                <p:cNvPr id="435" name="Google Shape;435;g2cc9ddd4c28_0_333"/>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36" name="Google Shape;436;g2cc9ddd4c28_0_333"/>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37" name="Google Shape;437;g2cc9ddd4c28_0_333"/>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438" name="Google Shape;438;g2cc9ddd4c28_0_333"/>
            <p:cNvSpPr/>
            <p:nvPr/>
          </p:nvSpPr>
          <p:spPr>
            <a:xfrm>
              <a:off x="6074196" y="4579807"/>
              <a:ext cx="209400" cy="1467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b="1" sz="800">
                <a:solidFill>
                  <a:schemeClr val="lt1"/>
                </a:solidFill>
                <a:latin typeface="Calibri"/>
                <a:ea typeface="Calibri"/>
                <a:cs typeface="Calibri"/>
                <a:sym typeface="Calibri"/>
              </a:endParaRPr>
            </a:p>
          </p:txBody>
        </p:sp>
      </p:grpSp>
      <p:sp>
        <p:nvSpPr>
          <p:cNvPr id="439" name="Google Shape;439;g2cc9ddd4c28_0_333"/>
          <p:cNvSpPr txBox="1"/>
          <p:nvPr/>
        </p:nvSpPr>
        <p:spPr>
          <a:xfrm>
            <a:off x="4442175" y="3676425"/>
            <a:ext cx="3000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Calibri"/>
                <a:ea typeface="Calibri"/>
                <a:cs typeface="Calibri"/>
                <a:sym typeface="Calibri"/>
              </a:rPr>
              <a:t>* </a:t>
            </a:r>
            <a:r>
              <a:rPr lang="en" sz="800">
                <a:solidFill>
                  <a:schemeClr val="dk1"/>
                </a:solidFill>
                <a:latin typeface="Calibri"/>
                <a:ea typeface="Calibri"/>
                <a:cs typeface="Calibri"/>
                <a:sym typeface="Calibri"/>
              </a:rPr>
              <a:t>Try to schedule waking task </a:t>
            </a:r>
            <a:r>
              <a:rPr lang="en" sz="800">
                <a:solidFill>
                  <a:schemeClr val="lt1"/>
                </a:solidFill>
                <a:highlight>
                  <a:srgbClr val="07BEDC"/>
                </a:highlight>
                <a:latin typeface="Calibri"/>
                <a:ea typeface="Calibri"/>
                <a:cs typeface="Calibri"/>
                <a:sym typeface="Calibri"/>
              </a:rPr>
              <a:t> [ PP ] </a:t>
            </a:r>
            <a:r>
              <a:rPr lang="en" sz="800">
                <a:solidFill>
                  <a:schemeClr val="dk1"/>
                </a:solidFill>
                <a:latin typeface="Calibri"/>
                <a:ea typeface="Calibri"/>
                <a:cs typeface="Calibri"/>
                <a:sym typeface="Calibri"/>
              </a:rPr>
              <a:t> to each core.</a:t>
            </a:r>
            <a:endParaRPr sz="800">
              <a:solidFill>
                <a:schemeClr val="dk1"/>
              </a:solidFill>
              <a:latin typeface="Calibri"/>
              <a:ea typeface="Calibri"/>
              <a:cs typeface="Calibri"/>
              <a:sym typeface="Calibri"/>
            </a:endParaRPr>
          </a:p>
        </p:txBody>
      </p:sp>
      <p:pic>
        <p:nvPicPr>
          <p:cNvPr id="440" name="Google Shape;440;g2cc9ddd4c28_0_333"/>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sp>
        <p:nvSpPr>
          <p:cNvPr id="441" name="Google Shape;441;g2cc9ddd4c28_0_333"/>
          <p:cNvSpPr txBox="1"/>
          <p:nvPr>
            <p:ph idx="4294967295" type="ctrTitle"/>
          </p:nvPr>
        </p:nvSpPr>
        <p:spPr>
          <a:xfrm>
            <a:off x="1200150" y="384581"/>
            <a:ext cx="7687800" cy="536700"/>
          </a:xfrm>
          <a:prstGeom prst="rect">
            <a:avLst/>
          </a:prstGeom>
          <a:noFill/>
          <a:ln>
            <a:noFill/>
          </a:ln>
        </p:spPr>
        <p:txBody>
          <a:bodyPr anchorCtr="0" anchor="b" bIns="34275" lIns="68575" spcFirstLastPara="1" rIns="68575" wrap="square" tIns="34275">
            <a:normAutofit/>
          </a:bodyPr>
          <a:lstStyle/>
          <a:p>
            <a:pPr indent="0" lvl="0" marL="0" rtl="0" algn="r">
              <a:lnSpc>
                <a:spcPct val="90000"/>
              </a:lnSpc>
              <a:spcBef>
                <a:spcPts val="0"/>
              </a:spcBef>
              <a:spcAft>
                <a:spcPts val="0"/>
              </a:spcAft>
              <a:buClr>
                <a:schemeClr val="dk1"/>
              </a:buClr>
              <a:buSzPts val="4500"/>
              <a:buFont typeface="Calibri"/>
              <a:buNone/>
            </a:pPr>
            <a:r>
              <a:rPr lang="en">
                <a:solidFill>
                  <a:srgbClr val="666666"/>
                </a:solidFill>
                <a:latin typeface="Times New Roman"/>
                <a:ea typeface="Times New Roman"/>
                <a:cs typeface="Times New Roman"/>
                <a:sym typeface="Times New Roman"/>
              </a:rPr>
              <a:t>EAS Example</a:t>
            </a:r>
            <a:endParaRPr/>
          </a:p>
        </p:txBody>
      </p:sp>
      <p:cxnSp>
        <p:nvCxnSpPr>
          <p:cNvPr id="442" name="Google Shape;442;g2cc9ddd4c28_0_333"/>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443" name="Google Shape;443;g2cc9ddd4c28_0_333"/>
          <p:cNvSpPr txBox="1"/>
          <p:nvPr/>
        </p:nvSpPr>
        <p:spPr>
          <a:xfrm>
            <a:off x="6144000" y="4881900"/>
            <a:ext cx="3000000" cy="261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500">
                <a:solidFill>
                  <a:schemeClr val="dk1"/>
                </a:solidFill>
              </a:rPr>
              <a:t>https://www.linaro.org/blog/energy-aware-scheduling-eas-progress-update/</a:t>
            </a:r>
            <a:endParaRPr sz="5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grpSp>
        <p:nvGrpSpPr>
          <p:cNvPr id="448" name="Google Shape;448;g2cc9ddd4c28_0_14"/>
          <p:cNvGrpSpPr/>
          <p:nvPr/>
        </p:nvGrpSpPr>
        <p:grpSpPr>
          <a:xfrm>
            <a:off x="3838178" y="1400116"/>
            <a:ext cx="4714090" cy="3355550"/>
            <a:chOff x="4943485" y="1380443"/>
            <a:chExt cx="4012674" cy="2856273"/>
          </a:xfrm>
        </p:grpSpPr>
        <p:sp>
          <p:nvSpPr>
            <p:cNvPr id="449" name="Google Shape;449;g2cc9ddd4c28_0_14"/>
            <p:cNvSpPr/>
            <p:nvPr/>
          </p:nvSpPr>
          <p:spPr>
            <a:xfrm>
              <a:off x="4943485" y="1380543"/>
              <a:ext cx="1948500" cy="137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50" name="Google Shape;450;g2cc9ddd4c28_0_14"/>
            <p:cNvSpPr/>
            <p:nvPr/>
          </p:nvSpPr>
          <p:spPr>
            <a:xfrm>
              <a:off x="5035292" y="2161019"/>
              <a:ext cx="388800" cy="59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51" name="Google Shape;451;g2cc9ddd4c28_0_14"/>
            <p:cNvSpPr/>
            <p:nvPr/>
          </p:nvSpPr>
          <p:spPr>
            <a:xfrm>
              <a:off x="5495427" y="2161019"/>
              <a:ext cx="388800" cy="59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52" name="Google Shape;452;g2cc9ddd4c28_0_14"/>
            <p:cNvSpPr/>
            <p:nvPr/>
          </p:nvSpPr>
          <p:spPr>
            <a:xfrm>
              <a:off x="5951662" y="19117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53" name="Google Shape;453;g2cc9ddd4c28_0_14"/>
            <p:cNvSpPr/>
            <p:nvPr/>
          </p:nvSpPr>
          <p:spPr>
            <a:xfrm>
              <a:off x="6411761" y="19117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54" name="Google Shape;454;g2cc9ddd4c28_0_14"/>
            <p:cNvSpPr/>
            <p:nvPr/>
          </p:nvSpPr>
          <p:spPr>
            <a:xfrm>
              <a:off x="5035292" y="2566803"/>
              <a:ext cx="388800" cy="1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55" name="Google Shape;455;g2cc9ddd4c28_0_14"/>
            <p:cNvSpPr/>
            <p:nvPr/>
          </p:nvSpPr>
          <p:spPr>
            <a:xfrm>
              <a:off x="5495427" y="2656777"/>
              <a:ext cx="388800" cy="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56" name="Google Shape;456;g2cc9ddd4c28_0_14"/>
            <p:cNvSpPr/>
            <p:nvPr/>
          </p:nvSpPr>
          <p:spPr>
            <a:xfrm>
              <a:off x="5951662" y="2160519"/>
              <a:ext cx="388800" cy="59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57" name="Google Shape;457;g2cc9ddd4c28_0_14"/>
            <p:cNvSpPr/>
            <p:nvPr/>
          </p:nvSpPr>
          <p:spPr>
            <a:xfrm>
              <a:off x="6411764" y="2264756"/>
              <a:ext cx="388800" cy="48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458" name="Google Shape;458;g2cc9ddd4c28_0_14"/>
            <p:cNvGrpSpPr/>
            <p:nvPr/>
          </p:nvGrpSpPr>
          <p:grpSpPr>
            <a:xfrm>
              <a:off x="5034039" y="1618797"/>
              <a:ext cx="1766384" cy="948230"/>
              <a:chOff x="4776859" y="3906050"/>
              <a:chExt cx="1325119" cy="711350"/>
            </a:xfrm>
          </p:grpSpPr>
          <p:grpSp>
            <p:nvGrpSpPr>
              <p:cNvPr id="459" name="Google Shape;459;g2cc9ddd4c28_0_14"/>
              <p:cNvGrpSpPr/>
              <p:nvPr/>
            </p:nvGrpSpPr>
            <p:grpSpPr>
              <a:xfrm>
                <a:off x="4776859" y="4312525"/>
                <a:ext cx="292672" cy="304875"/>
                <a:chOff x="4773625" y="4312525"/>
                <a:chExt cx="300300" cy="304875"/>
              </a:xfrm>
            </p:grpSpPr>
            <p:cxnSp>
              <p:nvCxnSpPr>
                <p:cNvPr id="460" name="Google Shape;460;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61" name="Google Shape;461;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62" name="Google Shape;462;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63" name="Google Shape;463;g2cc9ddd4c28_0_14"/>
              <p:cNvGrpSpPr/>
              <p:nvPr/>
            </p:nvGrpSpPr>
            <p:grpSpPr>
              <a:xfrm>
                <a:off x="5122887" y="4312525"/>
                <a:ext cx="291591" cy="304875"/>
                <a:chOff x="4773625" y="4312525"/>
                <a:chExt cx="300300" cy="304875"/>
              </a:xfrm>
            </p:grpSpPr>
            <p:cxnSp>
              <p:nvCxnSpPr>
                <p:cNvPr id="464" name="Google Shape;464;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65" name="Google Shape;465;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66" name="Google Shape;466;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67" name="Google Shape;467;g2cc9ddd4c28_0_14"/>
              <p:cNvGrpSpPr/>
              <p:nvPr/>
            </p:nvGrpSpPr>
            <p:grpSpPr>
              <a:xfrm>
                <a:off x="5465536" y="3906050"/>
                <a:ext cx="291591" cy="406475"/>
                <a:chOff x="4773625" y="3906050"/>
                <a:chExt cx="300300" cy="406475"/>
              </a:xfrm>
            </p:grpSpPr>
            <p:cxnSp>
              <p:nvCxnSpPr>
                <p:cNvPr id="468" name="Google Shape;468;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69" name="Google Shape;469;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70" name="Google Shape;470;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71" name="Google Shape;471;g2cc9ddd4c28_0_14"/>
              <p:cNvGrpSpPr/>
              <p:nvPr/>
            </p:nvGrpSpPr>
            <p:grpSpPr>
              <a:xfrm>
                <a:off x="5810386" y="3906050"/>
                <a:ext cx="291591" cy="406475"/>
                <a:chOff x="4773625" y="3906050"/>
                <a:chExt cx="300300" cy="406475"/>
              </a:xfrm>
            </p:grpSpPr>
            <p:cxnSp>
              <p:nvCxnSpPr>
                <p:cNvPr id="472" name="Google Shape;472;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73" name="Google Shape;473;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74" name="Google Shape;474;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475" name="Google Shape;475;g2cc9ddd4c28_0_14"/>
            <p:cNvSpPr/>
            <p:nvPr/>
          </p:nvSpPr>
          <p:spPr>
            <a:xfrm>
              <a:off x="7007659" y="1380443"/>
              <a:ext cx="1948500" cy="137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76" name="Google Shape;476;g2cc9ddd4c28_0_14"/>
            <p:cNvSpPr/>
            <p:nvPr/>
          </p:nvSpPr>
          <p:spPr>
            <a:xfrm>
              <a:off x="7099466" y="2364061"/>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77" name="Google Shape;477;g2cc9ddd4c28_0_14"/>
            <p:cNvSpPr/>
            <p:nvPr/>
          </p:nvSpPr>
          <p:spPr>
            <a:xfrm>
              <a:off x="7559601" y="2364061"/>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78" name="Google Shape;478;g2cc9ddd4c28_0_14"/>
            <p:cNvSpPr/>
            <p:nvPr/>
          </p:nvSpPr>
          <p:spPr>
            <a:xfrm>
              <a:off x="8015837" y="19116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79" name="Google Shape;479;g2cc9ddd4c28_0_14"/>
            <p:cNvSpPr/>
            <p:nvPr/>
          </p:nvSpPr>
          <p:spPr>
            <a:xfrm>
              <a:off x="8475935" y="19116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80" name="Google Shape;480;g2cc9ddd4c28_0_14"/>
            <p:cNvSpPr/>
            <p:nvPr/>
          </p:nvSpPr>
          <p:spPr>
            <a:xfrm>
              <a:off x="7099466" y="2566703"/>
              <a:ext cx="388800" cy="1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81" name="Google Shape;481;g2cc9ddd4c28_0_14"/>
            <p:cNvSpPr/>
            <p:nvPr/>
          </p:nvSpPr>
          <p:spPr>
            <a:xfrm>
              <a:off x="7559601" y="2656677"/>
              <a:ext cx="388800" cy="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82" name="Google Shape;482;g2cc9ddd4c28_0_14"/>
            <p:cNvSpPr/>
            <p:nvPr/>
          </p:nvSpPr>
          <p:spPr>
            <a:xfrm>
              <a:off x="8015837" y="2160419"/>
              <a:ext cx="388800" cy="59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483" name="Google Shape;483;g2cc9ddd4c28_0_14"/>
            <p:cNvSpPr/>
            <p:nvPr/>
          </p:nvSpPr>
          <p:spPr>
            <a:xfrm>
              <a:off x="8475938" y="2264656"/>
              <a:ext cx="388800" cy="48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484" name="Google Shape;484;g2cc9ddd4c28_0_14"/>
            <p:cNvGrpSpPr/>
            <p:nvPr/>
          </p:nvGrpSpPr>
          <p:grpSpPr>
            <a:xfrm>
              <a:off x="7098213" y="1618697"/>
              <a:ext cx="1766384" cy="948230"/>
              <a:chOff x="4776859" y="3906050"/>
              <a:chExt cx="1325119" cy="711350"/>
            </a:xfrm>
          </p:grpSpPr>
          <p:grpSp>
            <p:nvGrpSpPr>
              <p:cNvPr id="485" name="Google Shape;485;g2cc9ddd4c28_0_14"/>
              <p:cNvGrpSpPr/>
              <p:nvPr/>
            </p:nvGrpSpPr>
            <p:grpSpPr>
              <a:xfrm>
                <a:off x="4776859" y="4312525"/>
                <a:ext cx="292672" cy="304875"/>
                <a:chOff x="4773625" y="4312525"/>
                <a:chExt cx="300300" cy="304875"/>
              </a:xfrm>
            </p:grpSpPr>
            <p:cxnSp>
              <p:nvCxnSpPr>
                <p:cNvPr id="486" name="Google Shape;486;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87" name="Google Shape;487;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88" name="Google Shape;488;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89" name="Google Shape;489;g2cc9ddd4c28_0_14"/>
              <p:cNvGrpSpPr/>
              <p:nvPr/>
            </p:nvGrpSpPr>
            <p:grpSpPr>
              <a:xfrm>
                <a:off x="5122887" y="4312525"/>
                <a:ext cx="291591" cy="304875"/>
                <a:chOff x="4773625" y="4312525"/>
                <a:chExt cx="300300" cy="304875"/>
              </a:xfrm>
            </p:grpSpPr>
            <p:cxnSp>
              <p:nvCxnSpPr>
                <p:cNvPr id="490" name="Google Shape;490;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91" name="Google Shape;491;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92" name="Google Shape;492;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93" name="Google Shape;493;g2cc9ddd4c28_0_14"/>
              <p:cNvGrpSpPr/>
              <p:nvPr/>
            </p:nvGrpSpPr>
            <p:grpSpPr>
              <a:xfrm>
                <a:off x="5465536" y="3906050"/>
                <a:ext cx="291591" cy="406475"/>
                <a:chOff x="4773625" y="3906050"/>
                <a:chExt cx="300300" cy="406475"/>
              </a:xfrm>
            </p:grpSpPr>
            <p:cxnSp>
              <p:nvCxnSpPr>
                <p:cNvPr id="494" name="Google Shape;494;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95" name="Google Shape;495;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96" name="Google Shape;496;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497" name="Google Shape;497;g2cc9ddd4c28_0_14"/>
              <p:cNvGrpSpPr/>
              <p:nvPr/>
            </p:nvGrpSpPr>
            <p:grpSpPr>
              <a:xfrm>
                <a:off x="5810386" y="3906050"/>
                <a:ext cx="291591" cy="406475"/>
                <a:chOff x="4773625" y="3906050"/>
                <a:chExt cx="300300" cy="406475"/>
              </a:xfrm>
            </p:grpSpPr>
            <p:cxnSp>
              <p:nvCxnSpPr>
                <p:cNvPr id="498" name="Google Shape;498;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499" name="Google Shape;499;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00" name="Google Shape;500;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501" name="Google Shape;501;g2cc9ddd4c28_0_14"/>
            <p:cNvSpPr/>
            <p:nvPr/>
          </p:nvSpPr>
          <p:spPr>
            <a:xfrm>
              <a:off x="7559601" y="2384355"/>
              <a:ext cx="388800" cy="2724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sp>
          <p:nvSpPr>
            <p:cNvPr id="502" name="Google Shape;502;g2cc9ddd4c28_0_14"/>
            <p:cNvSpPr/>
            <p:nvPr/>
          </p:nvSpPr>
          <p:spPr>
            <a:xfrm>
              <a:off x="5035292" y="2294381"/>
              <a:ext cx="388800" cy="2724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sp>
          <p:nvSpPr>
            <p:cNvPr id="503" name="Google Shape;503;g2cc9ddd4c28_0_14"/>
            <p:cNvSpPr/>
            <p:nvPr/>
          </p:nvSpPr>
          <p:spPr>
            <a:xfrm>
              <a:off x="4943485" y="2864901"/>
              <a:ext cx="1948500" cy="137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04" name="Google Shape;504;g2cc9ddd4c28_0_14"/>
            <p:cNvSpPr/>
            <p:nvPr/>
          </p:nvSpPr>
          <p:spPr>
            <a:xfrm>
              <a:off x="5035292" y="3848531"/>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05" name="Google Shape;505;g2cc9ddd4c28_0_14"/>
            <p:cNvSpPr/>
            <p:nvPr/>
          </p:nvSpPr>
          <p:spPr>
            <a:xfrm>
              <a:off x="5495427" y="3848519"/>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06" name="Google Shape;506;g2cc9ddd4c28_0_14"/>
            <p:cNvSpPr/>
            <p:nvPr/>
          </p:nvSpPr>
          <p:spPr>
            <a:xfrm>
              <a:off x="5951662" y="3396116"/>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07" name="Google Shape;507;g2cc9ddd4c28_0_14"/>
            <p:cNvSpPr/>
            <p:nvPr/>
          </p:nvSpPr>
          <p:spPr>
            <a:xfrm>
              <a:off x="6411761" y="3396116"/>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08" name="Google Shape;508;g2cc9ddd4c28_0_14"/>
            <p:cNvSpPr/>
            <p:nvPr/>
          </p:nvSpPr>
          <p:spPr>
            <a:xfrm>
              <a:off x="5035292" y="4051161"/>
              <a:ext cx="388800" cy="1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09" name="Google Shape;509;g2cc9ddd4c28_0_14"/>
            <p:cNvSpPr/>
            <p:nvPr/>
          </p:nvSpPr>
          <p:spPr>
            <a:xfrm>
              <a:off x="5495427" y="4141136"/>
              <a:ext cx="388800" cy="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10" name="Google Shape;510;g2cc9ddd4c28_0_14"/>
            <p:cNvSpPr/>
            <p:nvPr/>
          </p:nvSpPr>
          <p:spPr>
            <a:xfrm>
              <a:off x="5951662" y="3644878"/>
              <a:ext cx="388800" cy="59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11" name="Google Shape;511;g2cc9ddd4c28_0_14"/>
            <p:cNvSpPr/>
            <p:nvPr/>
          </p:nvSpPr>
          <p:spPr>
            <a:xfrm>
              <a:off x="6411764" y="3749115"/>
              <a:ext cx="388800" cy="48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512" name="Google Shape;512;g2cc9ddd4c28_0_14"/>
            <p:cNvGrpSpPr/>
            <p:nvPr/>
          </p:nvGrpSpPr>
          <p:grpSpPr>
            <a:xfrm>
              <a:off x="5034039" y="3103155"/>
              <a:ext cx="1766384" cy="948230"/>
              <a:chOff x="4776859" y="3906050"/>
              <a:chExt cx="1325119" cy="711350"/>
            </a:xfrm>
          </p:grpSpPr>
          <p:grpSp>
            <p:nvGrpSpPr>
              <p:cNvPr id="513" name="Google Shape;513;g2cc9ddd4c28_0_14"/>
              <p:cNvGrpSpPr/>
              <p:nvPr/>
            </p:nvGrpSpPr>
            <p:grpSpPr>
              <a:xfrm>
                <a:off x="4776859" y="4312525"/>
                <a:ext cx="292672" cy="304875"/>
                <a:chOff x="4773625" y="4312525"/>
                <a:chExt cx="300300" cy="304875"/>
              </a:xfrm>
            </p:grpSpPr>
            <p:cxnSp>
              <p:nvCxnSpPr>
                <p:cNvPr id="514" name="Google Shape;514;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15" name="Google Shape;515;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16" name="Google Shape;516;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517" name="Google Shape;517;g2cc9ddd4c28_0_14"/>
              <p:cNvGrpSpPr/>
              <p:nvPr/>
            </p:nvGrpSpPr>
            <p:grpSpPr>
              <a:xfrm>
                <a:off x="5122887" y="4312525"/>
                <a:ext cx="291591" cy="304875"/>
                <a:chOff x="4773625" y="4312525"/>
                <a:chExt cx="300300" cy="304875"/>
              </a:xfrm>
            </p:grpSpPr>
            <p:cxnSp>
              <p:nvCxnSpPr>
                <p:cNvPr id="518" name="Google Shape;518;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19" name="Google Shape;519;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20" name="Google Shape;520;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521" name="Google Shape;521;g2cc9ddd4c28_0_14"/>
              <p:cNvGrpSpPr/>
              <p:nvPr/>
            </p:nvGrpSpPr>
            <p:grpSpPr>
              <a:xfrm>
                <a:off x="5465536" y="3906050"/>
                <a:ext cx="291591" cy="406475"/>
                <a:chOff x="4773625" y="3906050"/>
                <a:chExt cx="300300" cy="406475"/>
              </a:xfrm>
            </p:grpSpPr>
            <p:cxnSp>
              <p:nvCxnSpPr>
                <p:cNvPr id="522" name="Google Shape;522;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23" name="Google Shape;523;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24" name="Google Shape;524;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525" name="Google Shape;525;g2cc9ddd4c28_0_14"/>
              <p:cNvGrpSpPr/>
              <p:nvPr/>
            </p:nvGrpSpPr>
            <p:grpSpPr>
              <a:xfrm>
                <a:off x="5810386" y="3906050"/>
                <a:ext cx="291591" cy="406475"/>
                <a:chOff x="4773625" y="3906050"/>
                <a:chExt cx="300300" cy="406475"/>
              </a:xfrm>
            </p:grpSpPr>
            <p:cxnSp>
              <p:nvCxnSpPr>
                <p:cNvPr id="526" name="Google Shape;526;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27" name="Google Shape;527;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28" name="Google Shape;528;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529" name="Google Shape;529;g2cc9ddd4c28_0_14"/>
            <p:cNvSpPr/>
            <p:nvPr/>
          </p:nvSpPr>
          <p:spPr>
            <a:xfrm>
              <a:off x="6411630" y="3476793"/>
              <a:ext cx="388800" cy="2724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sp>
          <p:nvSpPr>
            <p:cNvPr id="530" name="Google Shape;530;g2cc9ddd4c28_0_14"/>
            <p:cNvSpPr/>
            <p:nvPr/>
          </p:nvSpPr>
          <p:spPr>
            <a:xfrm>
              <a:off x="7007659" y="2864818"/>
              <a:ext cx="1948500" cy="137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31" name="Google Shape;531;g2cc9ddd4c28_0_14"/>
            <p:cNvSpPr/>
            <p:nvPr/>
          </p:nvSpPr>
          <p:spPr>
            <a:xfrm>
              <a:off x="7099466" y="3848447"/>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32" name="Google Shape;532;g2cc9ddd4c28_0_14"/>
            <p:cNvSpPr/>
            <p:nvPr/>
          </p:nvSpPr>
          <p:spPr>
            <a:xfrm>
              <a:off x="7559601" y="3848436"/>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33" name="Google Shape;533;g2cc9ddd4c28_0_14"/>
            <p:cNvSpPr/>
            <p:nvPr/>
          </p:nvSpPr>
          <p:spPr>
            <a:xfrm>
              <a:off x="8015837" y="3103150"/>
              <a:ext cx="388800" cy="1133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34" name="Google Shape;534;g2cc9ddd4c28_0_14"/>
            <p:cNvSpPr/>
            <p:nvPr/>
          </p:nvSpPr>
          <p:spPr>
            <a:xfrm>
              <a:off x="8475938" y="3103316"/>
              <a:ext cx="388800" cy="1133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35" name="Google Shape;535;g2cc9ddd4c28_0_14"/>
            <p:cNvSpPr/>
            <p:nvPr/>
          </p:nvSpPr>
          <p:spPr>
            <a:xfrm>
              <a:off x="7099466" y="4051078"/>
              <a:ext cx="388800" cy="1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36" name="Google Shape;536;g2cc9ddd4c28_0_14"/>
            <p:cNvSpPr/>
            <p:nvPr/>
          </p:nvSpPr>
          <p:spPr>
            <a:xfrm>
              <a:off x="7559601" y="4141052"/>
              <a:ext cx="388800" cy="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37" name="Google Shape;537;g2cc9ddd4c28_0_14"/>
            <p:cNvSpPr/>
            <p:nvPr/>
          </p:nvSpPr>
          <p:spPr>
            <a:xfrm>
              <a:off x="8015837" y="3644794"/>
              <a:ext cx="388800" cy="59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38" name="Google Shape;538;g2cc9ddd4c28_0_14"/>
            <p:cNvSpPr/>
            <p:nvPr/>
          </p:nvSpPr>
          <p:spPr>
            <a:xfrm>
              <a:off x="8475938" y="3749031"/>
              <a:ext cx="388800" cy="48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539" name="Google Shape;539;g2cc9ddd4c28_0_14"/>
            <p:cNvGrpSpPr/>
            <p:nvPr/>
          </p:nvGrpSpPr>
          <p:grpSpPr>
            <a:xfrm>
              <a:off x="7098213" y="3103072"/>
              <a:ext cx="1766384" cy="948230"/>
              <a:chOff x="4776859" y="3906050"/>
              <a:chExt cx="1325119" cy="711350"/>
            </a:xfrm>
          </p:grpSpPr>
          <p:grpSp>
            <p:nvGrpSpPr>
              <p:cNvPr id="540" name="Google Shape;540;g2cc9ddd4c28_0_14"/>
              <p:cNvGrpSpPr/>
              <p:nvPr/>
            </p:nvGrpSpPr>
            <p:grpSpPr>
              <a:xfrm>
                <a:off x="4776859" y="4312525"/>
                <a:ext cx="292672" cy="304875"/>
                <a:chOff x="4773625" y="4312525"/>
                <a:chExt cx="300300" cy="304875"/>
              </a:xfrm>
            </p:grpSpPr>
            <p:cxnSp>
              <p:nvCxnSpPr>
                <p:cNvPr id="541" name="Google Shape;541;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42" name="Google Shape;542;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43" name="Google Shape;543;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544" name="Google Shape;544;g2cc9ddd4c28_0_14"/>
              <p:cNvGrpSpPr/>
              <p:nvPr/>
            </p:nvGrpSpPr>
            <p:grpSpPr>
              <a:xfrm>
                <a:off x="5122887" y="4312525"/>
                <a:ext cx="291591" cy="304875"/>
                <a:chOff x="4773625" y="4312525"/>
                <a:chExt cx="300300" cy="304875"/>
              </a:xfrm>
            </p:grpSpPr>
            <p:cxnSp>
              <p:nvCxnSpPr>
                <p:cNvPr id="545" name="Google Shape;545;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46" name="Google Shape;546;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47" name="Google Shape;547;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548" name="Google Shape;548;g2cc9ddd4c28_0_14"/>
              <p:cNvGrpSpPr/>
              <p:nvPr/>
            </p:nvGrpSpPr>
            <p:grpSpPr>
              <a:xfrm>
                <a:off x="5465536" y="3906050"/>
                <a:ext cx="291591" cy="406475"/>
                <a:chOff x="4773625" y="3906050"/>
                <a:chExt cx="300300" cy="406475"/>
              </a:xfrm>
            </p:grpSpPr>
            <p:cxnSp>
              <p:nvCxnSpPr>
                <p:cNvPr id="549" name="Google Shape;549;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50" name="Google Shape;550;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51" name="Google Shape;551;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552" name="Google Shape;552;g2cc9ddd4c28_0_14"/>
              <p:cNvGrpSpPr/>
              <p:nvPr/>
            </p:nvGrpSpPr>
            <p:grpSpPr>
              <a:xfrm>
                <a:off x="5810386" y="3906050"/>
                <a:ext cx="291591" cy="406475"/>
                <a:chOff x="4773625" y="3906050"/>
                <a:chExt cx="300300" cy="406475"/>
              </a:xfrm>
            </p:grpSpPr>
            <p:cxnSp>
              <p:nvCxnSpPr>
                <p:cNvPr id="553" name="Google Shape;553;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54" name="Google Shape;554;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55" name="Google Shape;555;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556" name="Google Shape;556;g2cc9ddd4c28_0_14"/>
            <p:cNvSpPr/>
            <p:nvPr/>
          </p:nvSpPr>
          <p:spPr>
            <a:xfrm>
              <a:off x="8015837" y="3372472"/>
              <a:ext cx="388800" cy="2724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grpSp>
      <p:sp>
        <p:nvSpPr>
          <p:cNvPr id="557" name="Google Shape;557;g2cc9ddd4c28_0_14"/>
          <p:cNvSpPr txBox="1"/>
          <p:nvPr/>
        </p:nvSpPr>
        <p:spPr>
          <a:xfrm>
            <a:off x="3838175" y="1813975"/>
            <a:ext cx="7785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DD7E6B"/>
                </a:solidFill>
                <a:latin typeface="Calibri"/>
                <a:ea typeface="Calibri"/>
                <a:cs typeface="Calibri"/>
                <a:sym typeface="Calibri"/>
              </a:rPr>
              <a:t>OPP Increased!</a:t>
            </a:r>
            <a:endParaRPr sz="1100">
              <a:solidFill>
                <a:srgbClr val="DD7E6B"/>
              </a:solidFill>
              <a:latin typeface="Calibri"/>
              <a:ea typeface="Calibri"/>
              <a:cs typeface="Calibri"/>
              <a:sym typeface="Calibri"/>
            </a:endParaRPr>
          </a:p>
        </p:txBody>
      </p:sp>
      <p:sp>
        <p:nvSpPr>
          <p:cNvPr id="558" name="Google Shape;558;g2cc9ddd4c28_0_14"/>
          <p:cNvSpPr txBox="1"/>
          <p:nvPr/>
        </p:nvSpPr>
        <p:spPr>
          <a:xfrm>
            <a:off x="6667250" y="3290325"/>
            <a:ext cx="778500" cy="523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solidFill>
                  <a:srgbClr val="DD7E6B"/>
                </a:solidFill>
                <a:latin typeface="Calibri"/>
                <a:ea typeface="Calibri"/>
                <a:cs typeface="Calibri"/>
                <a:sym typeface="Calibri"/>
              </a:rPr>
              <a:t>OPP Increased!</a:t>
            </a:r>
            <a:endParaRPr sz="1100">
              <a:solidFill>
                <a:srgbClr val="DD7E6B"/>
              </a:solidFill>
              <a:latin typeface="Calibri"/>
              <a:ea typeface="Calibri"/>
              <a:cs typeface="Calibri"/>
              <a:sym typeface="Calibri"/>
            </a:endParaRPr>
          </a:p>
        </p:txBody>
      </p:sp>
      <p:sp>
        <p:nvSpPr>
          <p:cNvPr id="559" name="Google Shape;559;g2cc9ddd4c28_0_14"/>
          <p:cNvSpPr txBox="1"/>
          <p:nvPr/>
        </p:nvSpPr>
        <p:spPr>
          <a:xfrm>
            <a:off x="6265975" y="999925"/>
            <a:ext cx="228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Schedule to CPU1</a:t>
            </a:r>
            <a:endParaRPr/>
          </a:p>
        </p:txBody>
      </p:sp>
      <p:sp>
        <p:nvSpPr>
          <p:cNvPr id="560" name="Google Shape;560;g2cc9ddd4c28_0_14"/>
          <p:cNvSpPr txBox="1"/>
          <p:nvPr/>
        </p:nvSpPr>
        <p:spPr>
          <a:xfrm>
            <a:off x="3838175" y="999925"/>
            <a:ext cx="228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Schedule to CPU0</a:t>
            </a:r>
            <a:endParaRPr/>
          </a:p>
        </p:txBody>
      </p:sp>
      <p:grpSp>
        <p:nvGrpSpPr>
          <p:cNvPr id="561" name="Google Shape;561;g2cc9ddd4c28_0_14"/>
          <p:cNvGrpSpPr/>
          <p:nvPr/>
        </p:nvGrpSpPr>
        <p:grpSpPr>
          <a:xfrm>
            <a:off x="293979" y="1268078"/>
            <a:ext cx="3177180" cy="2234967"/>
            <a:chOff x="187854" y="1268051"/>
            <a:chExt cx="2704443" cy="1902423"/>
          </a:xfrm>
        </p:grpSpPr>
        <p:sp>
          <p:nvSpPr>
            <p:cNvPr id="562" name="Google Shape;562;g2cc9ddd4c28_0_14"/>
            <p:cNvSpPr/>
            <p:nvPr/>
          </p:nvSpPr>
          <p:spPr>
            <a:xfrm>
              <a:off x="943332" y="1380723"/>
              <a:ext cx="1948800" cy="137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63" name="Google Shape;563;g2cc9ddd4c28_0_14"/>
            <p:cNvSpPr txBox="1"/>
            <p:nvPr/>
          </p:nvSpPr>
          <p:spPr>
            <a:xfrm>
              <a:off x="187854" y="1268051"/>
              <a:ext cx="755400" cy="3690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CPU Util.</a:t>
              </a:r>
              <a:endParaRPr sz="825">
                <a:solidFill>
                  <a:schemeClr val="dk1"/>
                </a:solidFill>
                <a:latin typeface="Calibri"/>
                <a:ea typeface="Calibri"/>
                <a:cs typeface="Calibri"/>
                <a:sym typeface="Calibri"/>
              </a:endParaRPr>
            </a:p>
          </p:txBody>
        </p:sp>
        <p:sp>
          <p:nvSpPr>
            <p:cNvPr id="564" name="Google Shape;564;g2cc9ddd4c28_0_14"/>
            <p:cNvSpPr txBox="1"/>
            <p:nvPr/>
          </p:nvSpPr>
          <p:spPr>
            <a:xfrm>
              <a:off x="943366" y="2737983"/>
              <a:ext cx="572400" cy="2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CPU0</a:t>
              </a:r>
              <a:endParaRPr sz="800">
                <a:solidFill>
                  <a:schemeClr val="dk1"/>
                </a:solidFill>
                <a:latin typeface="Calibri"/>
                <a:ea typeface="Calibri"/>
                <a:cs typeface="Calibri"/>
                <a:sym typeface="Calibri"/>
              </a:endParaRPr>
            </a:p>
          </p:txBody>
        </p:sp>
        <p:sp>
          <p:nvSpPr>
            <p:cNvPr id="565" name="Google Shape;565;g2cc9ddd4c28_0_14"/>
            <p:cNvSpPr txBox="1"/>
            <p:nvPr/>
          </p:nvSpPr>
          <p:spPr>
            <a:xfrm>
              <a:off x="1403505" y="2737983"/>
              <a:ext cx="572400" cy="2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CPU1</a:t>
              </a:r>
              <a:endParaRPr sz="800">
                <a:solidFill>
                  <a:schemeClr val="dk1"/>
                </a:solidFill>
                <a:latin typeface="Calibri"/>
                <a:ea typeface="Calibri"/>
                <a:cs typeface="Calibri"/>
                <a:sym typeface="Calibri"/>
              </a:endParaRPr>
            </a:p>
          </p:txBody>
        </p:sp>
        <p:sp>
          <p:nvSpPr>
            <p:cNvPr id="566" name="Google Shape;566;g2cc9ddd4c28_0_14"/>
            <p:cNvSpPr txBox="1"/>
            <p:nvPr/>
          </p:nvSpPr>
          <p:spPr>
            <a:xfrm>
              <a:off x="1859758" y="2737983"/>
              <a:ext cx="572400" cy="2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CPU2</a:t>
              </a:r>
              <a:endParaRPr sz="800">
                <a:solidFill>
                  <a:schemeClr val="dk1"/>
                </a:solidFill>
                <a:latin typeface="Calibri"/>
                <a:ea typeface="Calibri"/>
                <a:cs typeface="Calibri"/>
                <a:sym typeface="Calibri"/>
              </a:endParaRPr>
            </a:p>
          </p:txBody>
        </p:sp>
        <p:sp>
          <p:nvSpPr>
            <p:cNvPr id="567" name="Google Shape;567;g2cc9ddd4c28_0_14"/>
            <p:cNvSpPr txBox="1"/>
            <p:nvPr/>
          </p:nvSpPr>
          <p:spPr>
            <a:xfrm>
              <a:off x="2319897" y="2737983"/>
              <a:ext cx="572400" cy="2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CPU3</a:t>
              </a:r>
              <a:endParaRPr sz="800">
                <a:solidFill>
                  <a:schemeClr val="dk1"/>
                </a:solidFill>
                <a:latin typeface="Calibri"/>
                <a:ea typeface="Calibri"/>
                <a:cs typeface="Calibri"/>
                <a:sym typeface="Calibri"/>
              </a:endParaRPr>
            </a:p>
          </p:txBody>
        </p:sp>
        <p:sp>
          <p:nvSpPr>
            <p:cNvPr id="568" name="Google Shape;568;g2cc9ddd4c28_0_14"/>
            <p:cNvSpPr txBox="1"/>
            <p:nvPr/>
          </p:nvSpPr>
          <p:spPr>
            <a:xfrm>
              <a:off x="187854" y="1437675"/>
              <a:ext cx="755400" cy="3690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1024</a:t>
              </a:r>
              <a:endParaRPr sz="825">
                <a:solidFill>
                  <a:schemeClr val="dk1"/>
                </a:solidFill>
                <a:latin typeface="Calibri"/>
                <a:ea typeface="Calibri"/>
                <a:cs typeface="Calibri"/>
                <a:sym typeface="Calibri"/>
              </a:endParaRPr>
            </a:p>
          </p:txBody>
        </p:sp>
        <p:sp>
          <p:nvSpPr>
            <p:cNvPr id="569" name="Google Shape;569;g2cc9ddd4c28_0_14"/>
            <p:cNvSpPr txBox="1"/>
            <p:nvPr/>
          </p:nvSpPr>
          <p:spPr>
            <a:xfrm>
              <a:off x="187854" y="1723570"/>
              <a:ext cx="755400" cy="3690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768</a:t>
              </a:r>
              <a:endParaRPr sz="825">
                <a:solidFill>
                  <a:schemeClr val="dk1"/>
                </a:solidFill>
                <a:latin typeface="Calibri"/>
                <a:ea typeface="Calibri"/>
                <a:cs typeface="Calibri"/>
                <a:sym typeface="Calibri"/>
              </a:endParaRPr>
            </a:p>
          </p:txBody>
        </p:sp>
        <p:sp>
          <p:nvSpPr>
            <p:cNvPr id="570" name="Google Shape;570;g2cc9ddd4c28_0_14"/>
            <p:cNvSpPr txBox="1"/>
            <p:nvPr/>
          </p:nvSpPr>
          <p:spPr>
            <a:xfrm>
              <a:off x="187854" y="1976407"/>
              <a:ext cx="755400" cy="3690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512</a:t>
              </a:r>
              <a:endParaRPr sz="825">
                <a:solidFill>
                  <a:schemeClr val="dk1"/>
                </a:solidFill>
                <a:latin typeface="Calibri"/>
                <a:ea typeface="Calibri"/>
                <a:cs typeface="Calibri"/>
                <a:sym typeface="Calibri"/>
              </a:endParaRPr>
            </a:p>
          </p:txBody>
        </p:sp>
        <p:sp>
          <p:nvSpPr>
            <p:cNvPr id="571" name="Google Shape;571;g2cc9ddd4c28_0_14"/>
            <p:cNvSpPr txBox="1"/>
            <p:nvPr/>
          </p:nvSpPr>
          <p:spPr>
            <a:xfrm>
              <a:off x="187854" y="2179090"/>
              <a:ext cx="755400" cy="3690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341</a:t>
              </a:r>
              <a:endParaRPr sz="825">
                <a:solidFill>
                  <a:schemeClr val="dk1"/>
                </a:solidFill>
                <a:latin typeface="Calibri"/>
                <a:ea typeface="Calibri"/>
                <a:cs typeface="Calibri"/>
                <a:sym typeface="Calibri"/>
              </a:endParaRPr>
            </a:p>
          </p:txBody>
        </p:sp>
        <p:sp>
          <p:nvSpPr>
            <p:cNvPr id="572" name="Google Shape;572;g2cc9ddd4c28_0_14"/>
            <p:cNvSpPr txBox="1"/>
            <p:nvPr/>
          </p:nvSpPr>
          <p:spPr>
            <a:xfrm>
              <a:off x="187854" y="2383272"/>
              <a:ext cx="755400" cy="369000"/>
            </a:xfrm>
            <a:prstGeom prst="rect">
              <a:avLst/>
            </a:prstGeom>
            <a:noFill/>
            <a:ln>
              <a:noFill/>
            </a:ln>
          </p:spPr>
          <p:txBody>
            <a:bodyPr anchorCtr="0" anchor="t" bIns="91425" lIns="91425" spcFirstLastPara="1" rIns="91425" wrap="square" tIns="91425">
              <a:noAutofit/>
            </a:bodyPr>
            <a:lstStyle/>
            <a:p>
              <a:pPr indent="0" lvl="0" marL="0" rtl="0" algn="r">
                <a:lnSpc>
                  <a:spcPct val="80000"/>
                </a:lnSpc>
                <a:spcBef>
                  <a:spcPts val="0"/>
                </a:spcBef>
                <a:spcAft>
                  <a:spcPts val="0"/>
                </a:spcAft>
                <a:buSzPts val="688"/>
                <a:buNone/>
              </a:pPr>
              <a:r>
                <a:rPr lang="en" sz="825">
                  <a:solidFill>
                    <a:schemeClr val="dk1"/>
                  </a:solidFill>
                  <a:latin typeface="Calibri"/>
                  <a:ea typeface="Calibri"/>
                  <a:cs typeface="Calibri"/>
                  <a:sym typeface="Calibri"/>
                </a:rPr>
                <a:t>170</a:t>
              </a:r>
              <a:endParaRPr sz="825">
                <a:solidFill>
                  <a:schemeClr val="dk1"/>
                </a:solidFill>
                <a:latin typeface="Calibri"/>
                <a:ea typeface="Calibri"/>
                <a:cs typeface="Calibri"/>
                <a:sym typeface="Calibri"/>
              </a:endParaRPr>
            </a:p>
          </p:txBody>
        </p:sp>
        <p:sp>
          <p:nvSpPr>
            <p:cNvPr id="573" name="Google Shape;573;g2cc9ddd4c28_0_14"/>
            <p:cNvSpPr/>
            <p:nvPr/>
          </p:nvSpPr>
          <p:spPr>
            <a:xfrm>
              <a:off x="1035142" y="2364377"/>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74" name="Google Shape;574;g2cc9ddd4c28_0_14"/>
            <p:cNvSpPr/>
            <p:nvPr/>
          </p:nvSpPr>
          <p:spPr>
            <a:xfrm>
              <a:off x="1495294" y="2364377"/>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75" name="Google Shape;575;g2cc9ddd4c28_0_14"/>
            <p:cNvSpPr/>
            <p:nvPr/>
          </p:nvSpPr>
          <p:spPr>
            <a:xfrm>
              <a:off x="1951546" y="19119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76" name="Google Shape;576;g2cc9ddd4c28_0_14"/>
            <p:cNvSpPr/>
            <p:nvPr/>
          </p:nvSpPr>
          <p:spPr>
            <a:xfrm>
              <a:off x="2411662" y="19119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77" name="Google Shape;577;g2cc9ddd4c28_0_14"/>
            <p:cNvSpPr txBox="1"/>
            <p:nvPr/>
          </p:nvSpPr>
          <p:spPr>
            <a:xfrm>
              <a:off x="1033642" y="2908574"/>
              <a:ext cx="850200" cy="2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E-Core</a:t>
              </a:r>
              <a:endParaRPr sz="800">
                <a:solidFill>
                  <a:schemeClr val="dk1"/>
                </a:solidFill>
                <a:latin typeface="Calibri"/>
                <a:ea typeface="Calibri"/>
                <a:cs typeface="Calibri"/>
                <a:sym typeface="Calibri"/>
              </a:endParaRPr>
            </a:p>
          </p:txBody>
        </p:sp>
        <p:sp>
          <p:nvSpPr>
            <p:cNvPr id="578" name="Google Shape;578;g2cc9ddd4c28_0_14"/>
            <p:cNvSpPr txBox="1"/>
            <p:nvPr/>
          </p:nvSpPr>
          <p:spPr>
            <a:xfrm>
              <a:off x="1951546" y="2908574"/>
              <a:ext cx="850200" cy="2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Calibri"/>
                  <a:ea typeface="Calibri"/>
                  <a:cs typeface="Calibri"/>
                  <a:sym typeface="Calibri"/>
                </a:rPr>
                <a:t>P-Core</a:t>
              </a:r>
              <a:endParaRPr sz="800">
                <a:solidFill>
                  <a:schemeClr val="dk1"/>
                </a:solidFill>
                <a:latin typeface="Calibri"/>
                <a:ea typeface="Calibri"/>
                <a:cs typeface="Calibri"/>
                <a:sym typeface="Calibri"/>
              </a:endParaRPr>
            </a:p>
          </p:txBody>
        </p:sp>
        <p:sp>
          <p:nvSpPr>
            <p:cNvPr id="579" name="Google Shape;579;g2cc9ddd4c28_0_14"/>
            <p:cNvSpPr/>
            <p:nvPr/>
          </p:nvSpPr>
          <p:spPr>
            <a:xfrm>
              <a:off x="1035142" y="2567026"/>
              <a:ext cx="388800" cy="1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80" name="Google Shape;580;g2cc9ddd4c28_0_14"/>
            <p:cNvSpPr/>
            <p:nvPr/>
          </p:nvSpPr>
          <p:spPr>
            <a:xfrm>
              <a:off x="1495294" y="2657004"/>
              <a:ext cx="388800" cy="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81" name="Google Shape;581;g2cc9ddd4c28_0_14"/>
            <p:cNvSpPr/>
            <p:nvPr/>
          </p:nvSpPr>
          <p:spPr>
            <a:xfrm>
              <a:off x="1951546" y="2160728"/>
              <a:ext cx="388800" cy="59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582" name="Google Shape;582;g2cc9ddd4c28_0_14"/>
            <p:cNvSpPr/>
            <p:nvPr/>
          </p:nvSpPr>
          <p:spPr>
            <a:xfrm>
              <a:off x="2411665" y="2264968"/>
              <a:ext cx="388800" cy="48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583" name="Google Shape;583;g2cc9ddd4c28_0_14"/>
            <p:cNvGrpSpPr/>
            <p:nvPr/>
          </p:nvGrpSpPr>
          <p:grpSpPr>
            <a:xfrm>
              <a:off x="1033654" y="1618797"/>
              <a:ext cx="1766384" cy="948230"/>
              <a:chOff x="4776859" y="3906050"/>
              <a:chExt cx="1325119" cy="711350"/>
            </a:xfrm>
          </p:grpSpPr>
          <p:grpSp>
            <p:nvGrpSpPr>
              <p:cNvPr id="584" name="Google Shape;584;g2cc9ddd4c28_0_14"/>
              <p:cNvGrpSpPr/>
              <p:nvPr/>
            </p:nvGrpSpPr>
            <p:grpSpPr>
              <a:xfrm>
                <a:off x="4776859" y="4312525"/>
                <a:ext cx="292672" cy="304875"/>
                <a:chOff x="4773625" y="4312525"/>
                <a:chExt cx="300300" cy="304875"/>
              </a:xfrm>
            </p:grpSpPr>
            <p:cxnSp>
              <p:nvCxnSpPr>
                <p:cNvPr id="585" name="Google Shape;585;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86" name="Google Shape;586;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87" name="Google Shape;587;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588" name="Google Shape;588;g2cc9ddd4c28_0_14"/>
              <p:cNvGrpSpPr/>
              <p:nvPr/>
            </p:nvGrpSpPr>
            <p:grpSpPr>
              <a:xfrm>
                <a:off x="5122887" y="4312525"/>
                <a:ext cx="291591" cy="304875"/>
                <a:chOff x="4773625" y="4312525"/>
                <a:chExt cx="300300" cy="304875"/>
              </a:xfrm>
            </p:grpSpPr>
            <p:cxnSp>
              <p:nvCxnSpPr>
                <p:cNvPr id="589" name="Google Shape;589;g2cc9ddd4c28_0_14"/>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90" name="Google Shape;590;g2cc9ddd4c28_0_14"/>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91" name="Google Shape;591;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592" name="Google Shape;592;g2cc9ddd4c28_0_14"/>
              <p:cNvGrpSpPr/>
              <p:nvPr/>
            </p:nvGrpSpPr>
            <p:grpSpPr>
              <a:xfrm>
                <a:off x="5465536" y="3906050"/>
                <a:ext cx="291591" cy="406475"/>
                <a:chOff x="4773625" y="3906050"/>
                <a:chExt cx="300300" cy="406475"/>
              </a:xfrm>
            </p:grpSpPr>
            <p:cxnSp>
              <p:nvCxnSpPr>
                <p:cNvPr id="593" name="Google Shape;593;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94" name="Google Shape;594;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95" name="Google Shape;595;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596" name="Google Shape;596;g2cc9ddd4c28_0_14"/>
              <p:cNvGrpSpPr/>
              <p:nvPr/>
            </p:nvGrpSpPr>
            <p:grpSpPr>
              <a:xfrm>
                <a:off x="5810386" y="3906050"/>
                <a:ext cx="291591" cy="406475"/>
                <a:chOff x="4773625" y="3906050"/>
                <a:chExt cx="300300" cy="406475"/>
              </a:xfrm>
            </p:grpSpPr>
            <p:cxnSp>
              <p:nvCxnSpPr>
                <p:cNvPr id="597" name="Google Shape;597;g2cc9ddd4c28_0_14"/>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98" name="Google Shape;598;g2cc9ddd4c28_0_14"/>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599" name="Google Shape;599;g2cc9ddd4c28_0_14"/>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grpSp>
      <p:sp>
        <p:nvSpPr>
          <p:cNvPr id="600" name="Google Shape;600;g2cc9ddd4c28_0_14"/>
          <p:cNvSpPr txBox="1"/>
          <p:nvPr/>
        </p:nvSpPr>
        <p:spPr>
          <a:xfrm>
            <a:off x="3838175" y="4755675"/>
            <a:ext cx="228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Schedule to CPU3</a:t>
            </a:r>
            <a:endParaRPr/>
          </a:p>
        </p:txBody>
      </p:sp>
      <p:sp>
        <p:nvSpPr>
          <p:cNvPr id="601" name="Google Shape;601;g2cc9ddd4c28_0_14"/>
          <p:cNvSpPr txBox="1"/>
          <p:nvPr/>
        </p:nvSpPr>
        <p:spPr>
          <a:xfrm>
            <a:off x="6265975" y="4755675"/>
            <a:ext cx="228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Schedule to CPU2</a:t>
            </a:r>
            <a:endParaRPr>
              <a:solidFill>
                <a:schemeClr val="dk1"/>
              </a:solidFill>
            </a:endParaRPr>
          </a:p>
        </p:txBody>
      </p:sp>
      <p:pic>
        <p:nvPicPr>
          <p:cNvPr id="602" name="Google Shape;602;g2cc9ddd4c28_0_14"/>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sp>
        <p:nvSpPr>
          <p:cNvPr id="603" name="Google Shape;603;g2cc9ddd4c28_0_14"/>
          <p:cNvSpPr txBox="1"/>
          <p:nvPr>
            <p:ph idx="4294967295" type="ctrTitle"/>
          </p:nvPr>
        </p:nvSpPr>
        <p:spPr>
          <a:xfrm>
            <a:off x="1200150" y="384581"/>
            <a:ext cx="7687800" cy="536700"/>
          </a:xfrm>
          <a:prstGeom prst="rect">
            <a:avLst/>
          </a:prstGeom>
          <a:noFill/>
          <a:ln>
            <a:noFill/>
          </a:ln>
        </p:spPr>
        <p:txBody>
          <a:bodyPr anchorCtr="0" anchor="b" bIns="34275" lIns="68575" spcFirstLastPara="1" rIns="68575" wrap="square" tIns="34275">
            <a:normAutofit/>
          </a:bodyPr>
          <a:lstStyle/>
          <a:p>
            <a:pPr indent="0" lvl="0" marL="0" rtl="0" algn="r">
              <a:spcBef>
                <a:spcPts val="0"/>
              </a:spcBef>
              <a:spcAft>
                <a:spcPts val="0"/>
              </a:spcAft>
              <a:buClr>
                <a:schemeClr val="dk1"/>
              </a:buClr>
              <a:buSzPts val="4500"/>
              <a:buFont typeface="Calibri"/>
              <a:buNone/>
            </a:pPr>
            <a:r>
              <a:rPr lang="en">
                <a:solidFill>
                  <a:srgbClr val="666666"/>
                </a:solidFill>
                <a:latin typeface="Times New Roman"/>
                <a:ea typeface="Times New Roman"/>
                <a:cs typeface="Times New Roman"/>
                <a:sym typeface="Times New Roman"/>
              </a:rPr>
              <a:t>EAS Example</a:t>
            </a:r>
            <a:endParaRPr>
              <a:solidFill>
                <a:srgbClr val="666666"/>
              </a:solidFill>
              <a:latin typeface="Times New Roman"/>
              <a:ea typeface="Times New Roman"/>
              <a:cs typeface="Times New Roman"/>
              <a:sym typeface="Times New Roman"/>
            </a:endParaRPr>
          </a:p>
        </p:txBody>
      </p:sp>
      <p:cxnSp>
        <p:nvCxnSpPr>
          <p:cNvPr id="604" name="Google Shape;604;g2cc9ddd4c28_0_14"/>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graphicFrame>
        <p:nvGraphicFramePr>
          <p:cNvPr id="605" name="Google Shape;605;g2cc9ddd4c28_0_14"/>
          <p:cNvGraphicFramePr/>
          <p:nvPr/>
        </p:nvGraphicFramePr>
        <p:xfrm>
          <a:off x="510875" y="3689775"/>
          <a:ext cx="3000000" cy="3000000"/>
        </p:xfrm>
        <a:graphic>
          <a:graphicData uri="http://schemas.openxmlformats.org/drawingml/2006/table">
            <a:tbl>
              <a:tblPr>
                <a:noFill/>
                <a:tableStyleId>{994B917E-F442-4A7E-A4C6-35BEB55EF4F7}</a:tableStyleId>
              </a:tblPr>
              <a:tblGrid>
                <a:gridCol w="382850"/>
                <a:gridCol w="382850"/>
                <a:gridCol w="418825"/>
                <a:gridCol w="382850"/>
              </a:tblGrid>
              <a:tr h="211525">
                <a:tc gridSpan="2">
                  <a:txBody>
                    <a:bodyPr/>
                    <a:lstStyle/>
                    <a:p>
                      <a:pPr indent="0" lvl="0" marL="0" rtl="0" algn="ctr">
                        <a:lnSpc>
                          <a:spcPct val="20000"/>
                        </a:lnSpc>
                        <a:spcBef>
                          <a:spcPts val="0"/>
                        </a:spcBef>
                        <a:spcAft>
                          <a:spcPts val="0"/>
                        </a:spcAft>
                        <a:buNone/>
                      </a:pPr>
                      <a:r>
                        <a:rPr lang="en" sz="800">
                          <a:solidFill>
                            <a:schemeClr val="dk1"/>
                          </a:solidFill>
                        </a:rPr>
                        <a:t>E-Core</a:t>
                      </a:r>
                      <a:endParaRPr sz="800"/>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lt2"/>
                    </a:solidFill>
                  </a:tcPr>
                </a:tc>
                <a:tc hMerge="1"/>
                <a:tc gridSpan="2">
                  <a:txBody>
                    <a:bodyPr/>
                    <a:lstStyle/>
                    <a:p>
                      <a:pPr indent="0" lvl="0" marL="0" rtl="0" algn="ctr">
                        <a:lnSpc>
                          <a:spcPct val="20000"/>
                        </a:lnSpc>
                        <a:spcBef>
                          <a:spcPts val="0"/>
                        </a:spcBef>
                        <a:spcAft>
                          <a:spcPts val="0"/>
                        </a:spcAft>
                        <a:buNone/>
                      </a:pPr>
                      <a:r>
                        <a:rPr lang="en" sz="800">
                          <a:solidFill>
                            <a:schemeClr val="dk1"/>
                          </a:solidFill>
                        </a:rPr>
                        <a:t>P-Core</a:t>
                      </a:r>
                      <a:endParaRPr sz="800"/>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solidFill>
                      <a:schemeClr val="lt2"/>
                    </a:solidFill>
                  </a:tcPr>
                </a:tc>
                <a:tc hMerge="1"/>
              </a:tr>
              <a:tr h="160250">
                <a:tc>
                  <a:txBody>
                    <a:bodyPr/>
                    <a:lstStyle/>
                    <a:p>
                      <a:pPr indent="0" lvl="0" marL="0" rtl="0" algn="ctr">
                        <a:lnSpc>
                          <a:spcPct val="20000"/>
                        </a:lnSpc>
                        <a:spcBef>
                          <a:spcPts val="0"/>
                        </a:spcBef>
                        <a:spcAft>
                          <a:spcPts val="0"/>
                        </a:spcAft>
                        <a:buNone/>
                      </a:pPr>
                      <a:r>
                        <a:rPr lang="en" sz="800"/>
                        <a:t>Cap</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2"/>
                    </a:solidFill>
                  </a:tcPr>
                </a:tc>
                <a:tc>
                  <a:txBody>
                    <a:bodyPr/>
                    <a:lstStyle/>
                    <a:p>
                      <a:pPr indent="0" lvl="0" marL="0" rtl="0" algn="ctr">
                        <a:lnSpc>
                          <a:spcPct val="20000"/>
                        </a:lnSpc>
                        <a:spcBef>
                          <a:spcPts val="0"/>
                        </a:spcBef>
                        <a:spcAft>
                          <a:spcPts val="0"/>
                        </a:spcAft>
                        <a:buNone/>
                      </a:pPr>
                      <a:r>
                        <a:rPr lang="en" sz="800"/>
                        <a:t>Pwr</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2"/>
                    </a:solidFill>
                  </a:tcPr>
                </a:tc>
                <a:tc>
                  <a:txBody>
                    <a:bodyPr/>
                    <a:lstStyle/>
                    <a:p>
                      <a:pPr indent="0" lvl="0" marL="0" rtl="0" algn="ctr">
                        <a:lnSpc>
                          <a:spcPct val="20000"/>
                        </a:lnSpc>
                        <a:spcBef>
                          <a:spcPts val="0"/>
                        </a:spcBef>
                        <a:spcAft>
                          <a:spcPts val="0"/>
                        </a:spcAft>
                        <a:buNone/>
                      </a:pPr>
                      <a:r>
                        <a:rPr lang="en" sz="800"/>
                        <a:t>Cap</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2"/>
                    </a:solidFill>
                  </a:tcPr>
                </a:tc>
                <a:tc>
                  <a:txBody>
                    <a:bodyPr/>
                    <a:lstStyle/>
                    <a:p>
                      <a:pPr indent="0" lvl="0" marL="0" rtl="0" algn="ctr">
                        <a:lnSpc>
                          <a:spcPct val="20000"/>
                        </a:lnSpc>
                        <a:spcBef>
                          <a:spcPts val="0"/>
                        </a:spcBef>
                        <a:spcAft>
                          <a:spcPts val="0"/>
                        </a:spcAft>
                        <a:buNone/>
                      </a:pPr>
                      <a:r>
                        <a:rPr lang="en" sz="800"/>
                        <a:t>Pwr</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2"/>
                    </a:solidFill>
                  </a:tcPr>
                </a:tc>
              </a:tr>
              <a:tr h="160250">
                <a:tc>
                  <a:txBody>
                    <a:bodyPr/>
                    <a:lstStyle/>
                    <a:p>
                      <a:pPr indent="0" lvl="0" marL="0" marR="0" rtl="0" algn="ctr">
                        <a:lnSpc>
                          <a:spcPct val="20000"/>
                        </a:lnSpc>
                        <a:spcBef>
                          <a:spcPts val="0"/>
                        </a:spcBef>
                        <a:spcAft>
                          <a:spcPts val="0"/>
                        </a:spcAft>
                        <a:buNone/>
                      </a:pPr>
                      <a:r>
                        <a:rPr lang="en" sz="800"/>
                        <a:t>170</a:t>
                      </a:r>
                      <a:endParaRPr sz="800"/>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marR="0" rtl="0" algn="ctr">
                        <a:lnSpc>
                          <a:spcPct val="20000"/>
                        </a:lnSpc>
                        <a:spcBef>
                          <a:spcPts val="0"/>
                        </a:spcBef>
                        <a:spcAft>
                          <a:spcPts val="0"/>
                        </a:spcAft>
                        <a:buNone/>
                      </a:pPr>
                      <a:r>
                        <a:rPr lang="en" sz="800"/>
                        <a:t>–</a:t>
                      </a:r>
                      <a:endParaRPr sz="800"/>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tcPr>
                </a:tc>
                <a:tc>
                  <a:txBody>
                    <a:bodyPr/>
                    <a:lstStyle/>
                    <a:p>
                      <a:pPr indent="0" lvl="0" marL="0" rtl="0" algn="ctr">
                        <a:lnSpc>
                          <a:spcPct val="20000"/>
                        </a:lnSpc>
                        <a:spcBef>
                          <a:spcPts val="0"/>
                        </a:spcBef>
                        <a:spcAft>
                          <a:spcPts val="0"/>
                        </a:spcAft>
                        <a:buNone/>
                      </a:pPr>
                      <a:r>
                        <a:rPr lang="en" sz="800"/>
                        <a:t>512</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20000"/>
                        </a:lnSpc>
                        <a:spcBef>
                          <a:spcPts val="0"/>
                        </a:spcBef>
                        <a:spcAft>
                          <a:spcPts val="0"/>
                        </a:spcAft>
                        <a:buNone/>
                      </a:pPr>
                      <a:r>
                        <a:rPr lang="en" sz="800"/>
                        <a:t>–</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60250">
                <a:tc>
                  <a:txBody>
                    <a:bodyPr/>
                    <a:lstStyle/>
                    <a:p>
                      <a:pPr indent="0" lvl="0" marL="0" rtl="0" algn="ctr">
                        <a:lnSpc>
                          <a:spcPct val="20000"/>
                        </a:lnSpc>
                        <a:spcBef>
                          <a:spcPts val="0"/>
                        </a:spcBef>
                        <a:spcAft>
                          <a:spcPts val="0"/>
                        </a:spcAft>
                        <a:buNone/>
                      </a:pPr>
                      <a:r>
                        <a:rPr lang="en" sz="800"/>
                        <a:t>341</a:t>
                      </a:r>
                      <a:endParaRPr sz="800"/>
                    </a:p>
                  </a:txBody>
                  <a:tcPr marT="91425" marB="91425" marR="91425" marL="91425"/>
                </a:tc>
                <a:tc>
                  <a:txBody>
                    <a:bodyPr/>
                    <a:lstStyle/>
                    <a:p>
                      <a:pPr indent="0" lvl="0" marL="0" rtl="0" algn="ctr">
                        <a:lnSpc>
                          <a:spcPct val="20000"/>
                        </a:lnSpc>
                        <a:spcBef>
                          <a:spcPts val="0"/>
                        </a:spcBef>
                        <a:spcAft>
                          <a:spcPts val="0"/>
                        </a:spcAft>
                        <a:buNone/>
                      </a:pPr>
                      <a:r>
                        <a:rPr lang="en" sz="800"/>
                        <a:t>–</a:t>
                      </a:r>
                      <a:endParaRPr sz="8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lnSpc>
                          <a:spcPct val="20000"/>
                        </a:lnSpc>
                        <a:spcBef>
                          <a:spcPts val="0"/>
                        </a:spcBef>
                        <a:spcAft>
                          <a:spcPts val="0"/>
                        </a:spcAft>
                        <a:buNone/>
                      </a:pPr>
                      <a:r>
                        <a:rPr lang="en" sz="800">
                          <a:solidFill>
                            <a:schemeClr val="dk1"/>
                          </a:solidFill>
                        </a:rPr>
                        <a:t>768</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20000"/>
                        </a:lnSpc>
                        <a:spcBef>
                          <a:spcPts val="0"/>
                        </a:spcBef>
                        <a:spcAft>
                          <a:spcPts val="0"/>
                        </a:spcAft>
                        <a:buNone/>
                      </a:pPr>
                      <a:r>
                        <a:rPr lang="en" sz="800">
                          <a:solidFill>
                            <a:schemeClr val="dk1"/>
                          </a:solidFill>
                        </a:rPr>
                        <a:t>–</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60250">
                <a:tc>
                  <a:txBody>
                    <a:bodyPr/>
                    <a:lstStyle/>
                    <a:p>
                      <a:pPr indent="0" lvl="0" marL="0" rtl="0" algn="ctr">
                        <a:lnSpc>
                          <a:spcPct val="20000"/>
                        </a:lnSpc>
                        <a:spcBef>
                          <a:spcPts val="0"/>
                        </a:spcBef>
                        <a:spcAft>
                          <a:spcPts val="0"/>
                        </a:spcAft>
                        <a:buNone/>
                      </a:pPr>
                      <a:r>
                        <a:rPr lang="en" sz="800"/>
                        <a:t>512</a:t>
                      </a:r>
                      <a:endParaRPr sz="800"/>
                    </a:p>
                  </a:txBody>
                  <a:tcPr marT="91425" marB="91425" marR="91425" marL="91425"/>
                </a:tc>
                <a:tc>
                  <a:txBody>
                    <a:bodyPr/>
                    <a:lstStyle/>
                    <a:p>
                      <a:pPr indent="0" lvl="0" marL="0" rtl="0" algn="ctr">
                        <a:lnSpc>
                          <a:spcPct val="20000"/>
                        </a:lnSpc>
                        <a:spcBef>
                          <a:spcPts val="0"/>
                        </a:spcBef>
                        <a:spcAft>
                          <a:spcPts val="0"/>
                        </a:spcAft>
                        <a:buNone/>
                      </a:pPr>
                      <a:r>
                        <a:rPr lang="en" sz="800"/>
                        <a:t>–</a:t>
                      </a:r>
                      <a:endParaRPr sz="8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lnSpc>
                          <a:spcPct val="20000"/>
                        </a:lnSpc>
                        <a:spcBef>
                          <a:spcPts val="0"/>
                        </a:spcBef>
                        <a:spcAft>
                          <a:spcPts val="0"/>
                        </a:spcAft>
                        <a:buNone/>
                      </a:pPr>
                      <a:r>
                        <a:rPr lang="en" sz="800">
                          <a:solidFill>
                            <a:schemeClr val="dk1"/>
                          </a:solidFill>
                        </a:rPr>
                        <a:t>1024</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20000"/>
                        </a:lnSpc>
                        <a:spcBef>
                          <a:spcPts val="0"/>
                        </a:spcBef>
                        <a:spcAft>
                          <a:spcPts val="0"/>
                        </a:spcAft>
                        <a:buNone/>
                      </a:pPr>
                      <a:r>
                        <a:rPr lang="en" sz="800">
                          <a:solidFill>
                            <a:schemeClr val="dk1"/>
                          </a:solidFill>
                        </a:rPr>
                        <a:t>–</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606" name="Google Shape;606;g2cc9ddd4c28_0_14"/>
          <p:cNvSpPr txBox="1"/>
          <p:nvPr/>
        </p:nvSpPr>
        <p:spPr>
          <a:xfrm>
            <a:off x="202225" y="3424100"/>
            <a:ext cx="2184900" cy="3372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800"/>
              </a:spcBef>
              <a:spcAft>
                <a:spcPts val="0"/>
              </a:spcAft>
              <a:buNone/>
            </a:pPr>
            <a:r>
              <a:rPr lang="en" sz="1000">
                <a:solidFill>
                  <a:schemeClr val="dk1"/>
                </a:solidFill>
                <a:latin typeface="Calibri"/>
                <a:ea typeface="Calibri"/>
                <a:cs typeface="Calibri"/>
                <a:sym typeface="Calibri"/>
              </a:rPr>
              <a:t>Energy Model (EM)</a:t>
            </a:r>
            <a:r>
              <a:rPr lang="en" sz="1100">
                <a:solidFill>
                  <a:srgbClr val="DD7E6B"/>
                </a:solidFill>
                <a:latin typeface="Calibri"/>
                <a:ea typeface="Calibri"/>
                <a:cs typeface="Calibri"/>
                <a:sym typeface="Calibri"/>
              </a:rPr>
              <a:t> All OPP Cases</a:t>
            </a:r>
            <a:endParaRPr sz="1000">
              <a:solidFill>
                <a:schemeClr val="dk1"/>
              </a:solidFill>
              <a:latin typeface="Calibri"/>
              <a:ea typeface="Calibri"/>
              <a:cs typeface="Calibri"/>
              <a:sym typeface="Calibri"/>
            </a:endParaRPr>
          </a:p>
        </p:txBody>
      </p:sp>
      <p:sp>
        <p:nvSpPr>
          <p:cNvPr id="607" name="Google Shape;607;g2cc9ddd4c28_0_14"/>
          <p:cNvSpPr/>
          <p:nvPr/>
        </p:nvSpPr>
        <p:spPr>
          <a:xfrm>
            <a:off x="2387013" y="3744722"/>
            <a:ext cx="291600" cy="2334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sp>
        <p:nvSpPr>
          <p:cNvPr id="608" name="Google Shape;608;g2cc9ddd4c28_0_14"/>
          <p:cNvSpPr/>
          <p:nvPr/>
        </p:nvSpPr>
        <p:spPr>
          <a:xfrm>
            <a:off x="2387013" y="4077988"/>
            <a:ext cx="291600" cy="13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cxnSp>
        <p:nvCxnSpPr>
          <p:cNvPr id="609" name="Google Shape;609;g2cc9ddd4c28_0_14"/>
          <p:cNvCxnSpPr/>
          <p:nvPr/>
        </p:nvCxnSpPr>
        <p:spPr>
          <a:xfrm>
            <a:off x="2387024" y="4337038"/>
            <a:ext cx="2916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sp>
        <p:nvSpPr>
          <p:cNvPr id="610" name="Google Shape;610;g2cc9ddd4c28_0_14"/>
          <p:cNvSpPr/>
          <p:nvPr/>
        </p:nvSpPr>
        <p:spPr>
          <a:xfrm>
            <a:off x="2387013" y="4456263"/>
            <a:ext cx="291600" cy="29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11" name="Google Shape;611;g2cc9ddd4c28_0_14"/>
          <p:cNvSpPr txBox="1"/>
          <p:nvPr/>
        </p:nvSpPr>
        <p:spPr>
          <a:xfrm>
            <a:off x="2678613" y="4447875"/>
            <a:ext cx="850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Calibri"/>
                <a:ea typeface="Calibri"/>
                <a:cs typeface="Calibri"/>
                <a:sym typeface="Calibri"/>
              </a:rPr>
              <a:t>Current OPP</a:t>
            </a:r>
            <a:endParaRPr sz="800">
              <a:solidFill>
                <a:schemeClr val="dk1"/>
              </a:solidFill>
              <a:latin typeface="Calibri"/>
              <a:ea typeface="Calibri"/>
              <a:cs typeface="Calibri"/>
              <a:sym typeface="Calibri"/>
            </a:endParaRPr>
          </a:p>
        </p:txBody>
      </p:sp>
      <p:sp>
        <p:nvSpPr>
          <p:cNvPr id="612" name="Google Shape;612;g2cc9ddd4c28_0_14"/>
          <p:cNvSpPr txBox="1"/>
          <p:nvPr/>
        </p:nvSpPr>
        <p:spPr>
          <a:xfrm>
            <a:off x="2678613" y="4183150"/>
            <a:ext cx="850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Calibri"/>
                <a:ea typeface="Calibri"/>
                <a:cs typeface="Calibri"/>
                <a:sym typeface="Calibri"/>
              </a:rPr>
              <a:t>Other OPP Case</a:t>
            </a:r>
            <a:endParaRPr sz="800">
              <a:solidFill>
                <a:schemeClr val="dk1"/>
              </a:solidFill>
              <a:latin typeface="Calibri"/>
              <a:ea typeface="Calibri"/>
              <a:cs typeface="Calibri"/>
              <a:sym typeface="Calibri"/>
            </a:endParaRPr>
          </a:p>
        </p:txBody>
      </p:sp>
      <p:sp>
        <p:nvSpPr>
          <p:cNvPr id="613" name="Google Shape;613;g2cc9ddd4c28_0_14"/>
          <p:cNvSpPr txBox="1"/>
          <p:nvPr/>
        </p:nvSpPr>
        <p:spPr>
          <a:xfrm>
            <a:off x="2678613" y="3993400"/>
            <a:ext cx="850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Calibri"/>
                <a:ea typeface="Calibri"/>
                <a:cs typeface="Calibri"/>
                <a:sym typeface="Calibri"/>
              </a:rPr>
              <a:t>Current Util.</a:t>
            </a:r>
            <a:endParaRPr sz="800">
              <a:solidFill>
                <a:schemeClr val="dk1"/>
              </a:solidFill>
              <a:latin typeface="Calibri"/>
              <a:ea typeface="Calibri"/>
              <a:cs typeface="Calibri"/>
              <a:sym typeface="Calibri"/>
            </a:endParaRPr>
          </a:p>
        </p:txBody>
      </p:sp>
      <p:sp>
        <p:nvSpPr>
          <p:cNvPr id="614" name="Google Shape;614;g2cc9ddd4c28_0_14"/>
          <p:cNvSpPr txBox="1"/>
          <p:nvPr/>
        </p:nvSpPr>
        <p:spPr>
          <a:xfrm>
            <a:off x="2678613" y="3645875"/>
            <a:ext cx="850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Calibri"/>
                <a:ea typeface="Calibri"/>
                <a:cs typeface="Calibri"/>
                <a:sym typeface="Calibri"/>
              </a:rPr>
              <a:t>Waking Task est. Util.</a:t>
            </a:r>
            <a:endParaRPr sz="800">
              <a:solidFill>
                <a:schemeClr val="dk1"/>
              </a:solidFill>
              <a:latin typeface="Calibri"/>
              <a:ea typeface="Calibri"/>
              <a:cs typeface="Calibri"/>
              <a:sym typeface="Calibri"/>
            </a:endParaRPr>
          </a:p>
        </p:txBody>
      </p:sp>
      <p:sp>
        <p:nvSpPr>
          <p:cNvPr id="615" name="Google Shape;615;g2cc9ddd4c28_0_14"/>
          <p:cNvSpPr txBox="1"/>
          <p:nvPr/>
        </p:nvSpPr>
        <p:spPr>
          <a:xfrm>
            <a:off x="705700" y="3250200"/>
            <a:ext cx="778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solidFill>
                <a:srgbClr val="DD7E6B"/>
              </a:solidFill>
              <a:latin typeface="Calibri"/>
              <a:ea typeface="Calibri"/>
              <a:cs typeface="Calibri"/>
              <a:sym typeface="Calibri"/>
            </a:endParaRPr>
          </a:p>
        </p:txBody>
      </p:sp>
      <p:sp>
        <p:nvSpPr>
          <p:cNvPr id="616" name="Google Shape;616;g2cc9ddd4c28_0_14"/>
          <p:cNvSpPr txBox="1"/>
          <p:nvPr/>
        </p:nvSpPr>
        <p:spPr>
          <a:xfrm>
            <a:off x="0" y="4881900"/>
            <a:ext cx="3000000" cy="26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
                <a:solidFill>
                  <a:schemeClr val="dk1"/>
                </a:solidFill>
              </a:rPr>
              <a:t>https://www.linaro.org/blog/energy-aware-scheduling-eas-progress-update/</a:t>
            </a:r>
            <a:endParaRPr sz="5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grpSp>
        <p:nvGrpSpPr>
          <p:cNvPr id="621" name="Google Shape;621;g2cc9ddd4c28_0_517"/>
          <p:cNvGrpSpPr/>
          <p:nvPr/>
        </p:nvGrpSpPr>
        <p:grpSpPr>
          <a:xfrm>
            <a:off x="3838178" y="1400116"/>
            <a:ext cx="4714090" cy="3355550"/>
            <a:chOff x="4943485" y="1380443"/>
            <a:chExt cx="4012674" cy="2856273"/>
          </a:xfrm>
        </p:grpSpPr>
        <p:sp>
          <p:nvSpPr>
            <p:cNvPr id="622" name="Google Shape;622;g2cc9ddd4c28_0_517"/>
            <p:cNvSpPr/>
            <p:nvPr/>
          </p:nvSpPr>
          <p:spPr>
            <a:xfrm>
              <a:off x="4943485" y="1380543"/>
              <a:ext cx="1948500" cy="137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23" name="Google Shape;623;g2cc9ddd4c28_0_517"/>
            <p:cNvSpPr/>
            <p:nvPr/>
          </p:nvSpPr>
          <p:spPr>
            <a:xfrm>
              <a:off x="5035292" y="2161019"/>
              <a:ext cx="388800" cy="59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24" name="Google Shape;624;g2cc9ddd4c28_0_517"/>
            <p:cNvSpPr/>
            <p:nvPr/>
          </p:nvSpPr>
          <p:spPr>
            <a:xfrm>
              <a:off x="5495427" y="2161019"/>
              <a:ext cx="388800" cy="59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25" name="Google Shape;625;g2cc9ddd4c28_0_517"/>
            <p:cNvSpPr/>
            <p:nvPr/>
          </p:nvSpPr>
          <p:spPr>
            <a:xfrm>
              <a:off x="5951662" y="19117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26" name="Google Shape;626;g2cc9ddd4c28_0_517"/>
            <p:cNvSpPr/>
            <p:nvPr/>
          </p:nvSpPr>
          <p:spPr>
            <a:xfrm>
              <a:off x="6411761" y="19117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27" name="Google Shape;627;g2cc9ddd4c28_0_517"/>
            <p:cNvSpPr/>
            <p:nvPr/>
          </p:nvSpPr>
          <p:spPr>
            <a:xfrm>
              <a:off x="5035292" y="2566803"/>
              <a:ext cx="388800" cy="1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28" name="Google Shape;628;g2cc9ddd4c28_0_517"/>
            <p:cNvSpPr/>
            <p:nvPr/>
          </p:nvSpPr>
          <p:spPr>
            <a:xfrm>
              <a:off x="5495427" y="2656777"/>
              <a:ext cx="388800" cy="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29" name="Google Shape;629;g2cc9ddd4c28_0_517"/>
            <p:cNvSpPr/>
            <p:nvPr/>
          </p:nvSpPr>
          <p:spPr>
            <a:xfrm>
              <a:off x="5951662" y="2160519"/>
              <a:ext cx="388800" cy="59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30" name="Google Shape;630;g2cc9ddd4c28_0_517"/>
            <p:cNvSpPr/>
            <p:nvPr/>
          </p:nvSpPr>
          <p:spPr>
            <a:xfrm>
              <a:off x="6411764" y="2264756"/>
              <a:ext cx="388800" cy="48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631" name="Google Shape;631;g2cc9ddd4c28_0_517"/>
            <p:cNvGrpSpPr/>
            <p:nvPr/>
          </p:nvGrpSpPr>
          <p:grpSpPr>
            <a:xfrm>
              <a:off x="5034039" y="1618797"/>
              <a:ext cx="1766384" cy="948230"/>
              <a:chOff x="4776859" y="3906050"/>
              <a:chExt cx="1325119" cy="711350"/>
            </a:xfrm>
          </p:grpSpPr>
          <p:grpSp>
            <p:nvGrpSpPr>
              <p:cNvPr id="632" name="Google Shape;632;g2cc9ddd4c28_0_517"/>
              <p:cNvGrpSpPr/>
              <p:nvPr/>
            </p:nvGrpSpPr>
            <p:grpSpPr>
              <a:xfrm>
                <a:off x="4776859" y="4312525"/>
                <a:ext cx="292672" cy="304875"/>
                <a:chOff x="4773625" y="4312525"/>
                <a:chExt cx="300300" cy="304875"/>
              </a:xfrm>
            </p:grpSpPr>
            <p:cxnSp>
              <p:nvCxnSpPr>
                <p:cNvPr id="633" name="Google Shape;633;g2cc9ddd4c28_0_517"/>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34" name="Google Shape;634;g2cc9ddd4c28_0_517"/>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35" name="Google Shape;635;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636" name="Google Shape;636;g2cc9ddd4c28_0_517"/>
              <p:cNvGrpSpPr/>
              <p:nvPr/>
            </p:nvGrpSpPr>
            <p:grpSpPr>
              <a:xfrm>
                <a:off x="5122887" y="4312525"/>
                <a:ext cx="291591" cy="304875"/>
                <a:chOff x="4773625" y="4312525"/>
                <a:chExt cx="300300" cy="304875"/>
              </a:xfrm>
            </p:grpSpPr>
            <p:cxnSp>
              <p:nvCxnSpPr>
                <p:cNvPr id="637" name="Google Shape;637;g2cc9ddd4c28_0_517"/>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38" name="Google Shape;638;g2cc9ddd4c28_0_517"/>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39" name="Google Shape;639;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640" name="Google Shape;640;g2cc9ddd4c28_0_517"/>
              <p:cNvGrpSpPr/>
              <p:nvPr/>
            </p:nvGrpSpPr>
            <p:grpSpPr>
              <a:xfrm>
                <a:off x="5465536" y="3906050"/>
                <a:ext cx="291591" cy="406475"/>
                <a:chOff x="4773625" y="3906050"/>
                <a:chExt cx="300300" cy="406475"/>
              </a:xfrm>
            </p:grpSpPr>
            <p:cxnSp>
              <p:nvCxnSpPr>
                <p:cNvPr id="641" name="Google Shape;641;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42" name="Google Shape;642;g2cc9ddd4c28_0_517"/>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43" name="Google Shape;643;g2cc9ddd4c28_0_517"/>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644" name="Google Shape;644;g2cc9ddd4c28_0_517"/>
              <p:cNvGrpSpPr/>
              <p:nvPr/>
            </p:nvGrpSpPr>
            <p:grpSpPr>
              <a:xfrm>
                <a:off x="5810386" y="3906050"/>
                <a:ext cx="291591" cy="406475"/>
                <a:chOff x="4773625" y="3906050"/>
                <a:chExt cx="300300" cy="406475"/>
              </a:xfrm>
            </p:grpSpPr>
            <p:cxnSp>
              <p:nvCxnSpPr>
                <p:cNvPr id="645" name="Google Shape;645;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46" name="Google Shape;646;g2cc9ddd4c28_0_517"/>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47" name="Google Shape;647;g2cc9ddd4c28_0_517"/>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648" name="Google Shape;648;g2cc9ddd4c28_0_517"/>
            <p:cNvSpPr/>
            <p:nvPr/>
          </p:nvSpPr>
          <p:spPr>
            <a:xfrm>
              <a:off x="7007659" y="1380443"/>
              <a:ext cx="1948500" cy="137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49" name="Google Shape;649;g2cc9ddd4c28_0_517"/>
            <p:cNvSpPr/>
            <p:nvPr/>
          </p:nvSpPr>
          <p:spPr>
            <a:xfrm>
              <a:off x="7099466" y="2364061"/>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50" name="Google Shape;650;g2cc9ddd4c28_0_517"/>
            <p:cNvSpPr/>
            <p:nvPr/>
          </p:nvSpPr>
          <p:spPr>
            <a:xfrm>
              <a:off x="7559601" y="2364061"/>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51" name="Google Shape;651;g2cc9ddd4c28_0_517"/>
            <p:cNvSpPr/>
            <p:nvPr/>
          </p:nvSpPr>
          <p:spPr>
            <a:xfrm>
              <a:off x="8015837" y="19116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52" name="Google Shape;652;g2cc9ddd4c28_0_517"/>
            <p:cNvSpPr/>
            <p:nvPr/>
          </p:nvSpPr>
          <p:spPr>
            <a:xfrm>
              <a:off x="8475935" y="1911657"/>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53" name="Google Shape;653;g2cc9ddd4c28_0_517"/>
            <p:cNvSpPr/>
            <p:nvPr/>
          </p:nvSpPr>
          <p:spPr>
            <a:xfrm>
              <a:off x="7099466" y="2566703"/>
              <a:ext cx="388800" cy="1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54" name="Google Shape;654;g2cc9ddd4c28_0_517"/>
            <p:cNvSpPr/>
            <p:nvPr/>
          </p:nvSpPr>
          <p:spPr>
            <a:xfrm>
              <a:off x="7559601" y="2656677"/>
              <a:ext cx="388800" cy="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55" name="Google Shape;655;g2cc9ddd4c28_0_517"/>
            <p:cNvSpPr/>
            <p:nvPr/>
          </p:nvSpPr>
          <p:spPr>
            <a:xfrm>
              <a:off x="8015837" y="2160419"/>
              <a:ext cx="388800" cy="59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56" name="Google Shape;656;g2cc9ddd4c28_0_517"/>
            <p:cNvSpPr/>
            <p:nvPr/>
          </p:nvSpPr>
          <p:spPr>
            <a:xfrm>
              <a:off x="8475938" y="2264656"/>
              <a:ext cx="388800" cy="48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657" name="Google Shape;657;g2cc9ddd4c28_0_517"/>
            <p:cNvGrpSpPr/>
            <p:nvPr/>
          </p:nvGrpSpPr>
          <p:grpSpPr>
            <a:xfrm>
              <a:off x="7098213" y="1618697"/>
              <a:ext cx="1766384" cy="948230"/>
              <a:chOff x="4776859" y="3906050"/>
              <a:chExt cx="1325119" cy="711350"/>
            </a:xfrm>
          </p:grpSpPr>
          <p:grpSp>
            <p:nvGrpSpPr>
              <p:cNvPr id="658" name="Google Shape;658;g2cc9ddd4c28_0_517"/>
              <p:cNvGrpSpPr/>
              <p:nvPr/>
            </p:nvGrpSpPr>
            <p:grpSpPr>
              <a:xfrm>
                <a:off x="4776859" y="4312525"/>
                <a:ext cx="292672" cy="304875"/>
                <a:chOff x="4773625" y="4312525"/>
                <a:chExt cx="300300" cy="304875"/>
              </a:xfrm>
            </p:grpSpPr>
            <p:cxnSp>
              <p:nvCxnSpPr>
                <p:cNvPr id="659" name="Google Shape;659;g2cc9ddd4c28_0_517"/>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60" name="Google Shape;660;g2cc9ddd4c28_0_517"/>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61" name="Google Shape;661;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662" name="Google Shape;662;g2cc9ddd4c28_0_517"/>
              <p:cNvGrpSpPr/>
              <p:nvPr/>
            </p:nvGrpSpPr>
            <p:grpSpPr>
              <a:xfrm>
                <a:off x="5122887" y="4312525"/>
                <a:ext cx="291591" cy="304875"/>
                <a:chOff x="4773625" y="4312525"/>
                <a:chExt cx="300300" cy="304875"/>
              </a:xfrm>
            </p:grpSpPr>
            <p:cxnSp>
              <p:nvCxnSpPr>
                <p:cNvPr id="663" name="Google Shape;663;g2cc9ddd4c28_0_517"/>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64" name="Google Shape;664;g2cc9ddd4c28_0_517"/>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65" name="Google Shape;665;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666" name="Google Shape;666;g2cc9ddd4c28_0_517"/>
              <p:cNvGrpSpPr/>
              <p:nvPr/>
            </p:nvGrpSpPr>
            <p:grpSpPr>
              <a:xfrm>
                <a:off x="5465536" y="3906050"/>
                <a:ext cx="291591" cy="406475"/>
                <a:chOff x="4773625" y="3906050"/>
                <a:chExt cx="300300" cy="406475"/>
              </a:xfrm>
            </p:grpSpPr>
            <p:cxnSp>
              <p:nvCxnSpPr>
                <p:cNvPr id="667" name="Google Shape;667;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68" name="Google Shape;668;g2cc9ddd4c28_0_517"/>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69" name="Google Shape;669;g2cc9ddd4c28_0_517"/>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670" name="Google Shape;670;g2cc9ddd4c28_0_517"/>
              <p:cNvGrpSpPr/>
              <p:nvPr/>
            </p:nvGrpSpPr>
            <p:grpSpPr>
              <a:xfrm>
                <a:off x="5810386" y="3906050"/>
                <a:ext cx="291591" cy="406475"/>
                <a:chOff x="4773625" y="3906050"/>
                <a:chExt cx="300300" cy="406475"/>
              </a:xfrm>
            </p:grpSpPr>
            <p:cxnSp>
              <p:nvCxnSpPr>
                <p:cNvPr id="671" name="Google Shape;671;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72" name="Google Shape;672;g2cc9ddd4c28_0_517"/>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73" name="Google Shape;673;g2cc9ddd4c28_0_517"/>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674" name="Google Shape;674;g2cc9ddd4c28_0_517"/>
            <p:cNvSpPr/>
            <p:nvPr/>
          </p:nvSpPr>
          <p:spPr>
            <a:xfrm>
              <a:off x="7559601" y="2384355"/>
              <a:ext cx="388800" cy="2724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sp>
          <p:nvSpPr>
            <p:cNvPr id="675" name="Google Shape;675;g2cc9ddd4c28_0_517"/>
            <p:cNvSpPr/>
            <p:nvPr/>
          </p:nvSpPr>
          <p:spPr>
            <a:xfrm>
              <a:off x="5035292" y="2294381"/>
              <a:ext cx="388800" cy="2724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sp>
          <p:nvSpPr>
            <p:cNvPr id="676" name="Google Shape;676;g2cc9ddd4c28_0_517"/>
            <p:cNvSpPr/>
            <p:nvPr/>
          </p:nvSpPr>
          <p:spPr>
            <a:xfrm>
              <a:off x="4943485" y="2864901"/>
              <a:ext cx="1948500" cy="137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77" name="Google Shape;677;g2cc9ddd4c28_0_517"/>
            <p:cNvSpPr/>
            <p:nvPr/>
          </p:nvSpPr>
          <p:spPr>
            <a:xfrm>
              <a:off x="5035292" y="3848531"/>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78" name="Google Shape;678;g2cc9ddd4c28_0_517"/>
            <p:cNvSpPr/>
            <p:nvPr/>
          </p:nvSpPr>
          <p:spPr>
            <a:xfrm>
              <a:off x="5495427" y="3848519"/>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79" name="Google Shape;679;g2cc9ddd4c28_0_517"/>
            <p:cNvSpPr/>
            <p:nvPr/>
          </p:nvSpPr>
          <p:spPr>
            <a:xfrm>
              <a:off x="5951662" y="3396116"/>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80" name="Google Shape;680;g2cc9ddd4c28_0_517"/>
            <p:cNvSpPr/>
            <p:nvPr/>
          </p:nvSpPr>
          <p:spPr>
            <a:xfrm>
              <a:off x="6411761" y="3396116"/>
              <a:ext cx="388800" cy="840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81" name="Google Shape;681;g2cc9ddd4c28_0_517"/>
            <p:cNvSpPr/>
            <p:nvPr/>
          </p:nvSpPr>
          <p:spPr>
            <a:xfrm>
              <a:off x="5035292" y="4051161"/>
              <a:ext cx="388800" cy="1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82" name="Google Shape;682;g2cc9ddd4c28_0_517"/>
            <p:cNvSpPr/>
            <p:nvPr/>
          </p:nvSpPr>
          <p:spPr>
            <a:xfrm>
              <a:off x="5495427" y="4141136"/>
              <a:ext cx="388800" cy="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83" name="Google Shape;683;g2cc9ddd4c28_0_517"/>
            <p:cNvSpPr/>
            <p:nvPr/>
          </p:nvSpPr>
          <p:spPr>
            <a:xfrm>
              <a:off x="5951662" y="3644878"/>
              <a:ext cx="388800" cy="59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684" name="Google Shape;684;g2cc9ddd4c28_0_517"/>
            <p:cNvSpPr/>
            <p:nvPr/>
          </p:nvSpPr>
          <p:spPr>
            <a:xfrm>
              <a:off x="6411764" y="3749115"/>
              <a:ext cx="388800" cy="48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685" name="Google Shape;685;g2cc9ddd4c28_0_517"/>
            <p:cNvGrpSpPr/>
            <p:nvPr/>
          </p:nvGrpSpPr>
          <p:grpSpPr>
            <a:xfrm>
              <a:off x="5034039" y="3103155"/>
              <a:ext cx="1766384" cy="948230"/>
              <a:chOff x="4776859" y="3906050"/>
              <a:chExt cx="1325119" cy="711350"/>
            </a:xfrm>
          </p:grpSpPr>
          <p:grpSp>
            <p:nvGrpSpPr>
              <p:cNvPr id="686" name="Google Shape;686;g2cc9ddd4c28_0_517"/>
              <p:cNvGrpSpPr/>
              <p:nvPr/>
            </p:nvGrpSpPr>
            <p:grpSpPr>
              <a:xfrm>
                <a:off x="4776859" y="4312525"/>
                <a:ext cx="292672" cy="304875"/>
                <a:chOff x="4773625" y="4312525"/>
                <a:chExt cx="300300" cy="304875"/>
              </a:xfrm>
            </p:grpSpPr>
            <p:cxnSp>
              <p:nvCxnSpPr>
                <p:cNvPr id="687" name="Google Shape;687;g2cc9ddd4c28_0_517"/>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88" name="Google Shape;688;g2cc9ddd4c28_0_517"/>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89" name="Google Shape;689;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690" name="Google Shape;690;g2cc9ddd4c28_0_517"/>
              <p:cNvGrpSpPr/>
              <p:nvPr/>
            </p:nvGrpSpPr>
            <p:grpSpPr>
              <a:xfrm>
                <a:off x="5122887" y="4312525"/>
                <a:ext cx="291591" cy="304875"/>
                <a:chOff x="4773625" y="4312525"/>
                <a:chExt cx="300300" cy="304875"/>
              </a:xfrm>
            </p:grpSpPr>
            <p:cxnSp>
              <p:nvCxnSpPr>
                <p:cNvPr id="691" name="Google Shape;691;g2cc9ddd4c28_0_517"/>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92" name="Google Shape;692;g2cc9ddd4c28_0_517"/>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93" name="Google Shape;693;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694" name="Google Shape;694;g2cc9ddd4c28_0_517"/>
              <p:cNvGrpSpPr/>
              <p:nvPr/>
            </p:nvGrpSpPr>
            <p:grpSpPr>
              <a:xfrm>
                <a:off x="5465536" y="3906050"/>
                <a:ext cx="291591" cy="406475"/>
                <a:chOff x="4773625" y="3906050"/>
                <a:chExt cx="300300" cy="406475"/>
              </a:xfrm>
            </p:grpSpPr>
            <p:cxnSp>
              <p:nvCxnSpPr>
                <p:cNvPr id="695" name="Google Shape;695;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96" name="Google Shape;696;g2cc9ddd4c28_0_517"/>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697" name="Google Shape;697;g2cc9ddd4c28_0_517"/>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698" name="Google Shape;698;g2cc9ddd4c28_0_517"/>
              <p:cNvGrpSpPr/>
              <p:nvPr/>
            </p:nvGrpSpPr>
            <p:grpSpPr>
              <a:xfrm>
                <a:off x="5810386" y="3906050"/>
                <a:ext cx="291591" cy="406475"/>
                <a:chOff x="4773625" y="3906050"/>
                <a:chExt cx="300300" cy="406475"/>
              </a:xfrm>
            </p:grpSpPr>
            <p:cxnSp>
              <p:nvCxnSpPr>
                <p:cNvPr id="699" name="Google Shape;699;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00" name="Google Shape;700;g2cc9ddd4c28_0_517"/>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01" name="Google Shape;701;g2cc9ddd4c28_0_517"/>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702" name="Google Shape;702;g2cc9ddd4c28_0_517"/>
            <p:cNvSpPr/>
            <p:nvPr/>
          </p:nvSpPr>
          <p:spPr>
            <a:xfrm>
              <a:off x="6411630" y="3476793"/>
              <a:ext cx="388800" cy="2724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sp>
          <p:nvSpPr>
            <p:cNvPr id="703" name="Google Shape;703;g2cc9ddd4c28_0_517"/>
            <p:cNvSpPr/>
            <p:nvPr/>
          </p:nvSpPr>
          <p:spPr>
            <a:xfrm>
              <a:off x="7007659" y="2864818"/>
              <a:ext cx="1948500" cy="137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704" name="Google Shape;704;g2cc9ddd4c28_0_517"/>
            <p:cNvSpPr/>
            <p:nvPr/>
          </p:nvSpPr>
          <p:spPr>
            <a:xfrm>
              <a:off x="7099466" y="3848447"/>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705" name="Google Shape;705;g2cc9ddd4c28_0_517"/>
            <p:cNvSpPr/>
            <p:nvPr/>
          </p:nvSpPr>
          <p:spPr>
            <a:xfrm>
              <a:off x="7559601" y="3848436"/>
              <a:ext cx="388800" cy="387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706" name="Google Shape;706;g2cc9ddd4c28_0_517"/>
            <p:cNvSpPr/>
            <p:nvPr/>
          </p:nvSpPr>
          <p:spPr>
            <a:xfrm>
              <a:off x="8015837" y="3103150"/>
              <a:ext cx="388800" cy="1133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707" name="Google Shape;707;g2cc9ddd4c28_0_517"/>
            <p:cNvSpPr/>
            <p:nvPr/>
          </p:nvSpPr>
          <p:spPr>
            <a:xfrm>
              <a:off x="8475938" y="3103316"/>
              <a:ext cx="388800" cy="1133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708" name="Google Shape;708;g2cc9ddd4c28_0_517"/>
            <p:cNvSpPr/>
            <p:nvPr/>
          </p:nvSpPr>
          <p:spPr>
            <a:xfrm>
              <a:off x="7099466" y="4051078"/>
              <a:ext cx="388800" cy="18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709" name="Google Shape;709;g2cc9ddd4c28_0_517"/>
            <p:cNvSpPr/>
            <p:nvPr/>
          </p:nvSpPr>
          <p:spPr>
            <a:xfrm>
              <a:off x="7559601" y="4141052"/>
              <a:ext cx="388800" cy="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710" name="Google Shape;710;g2cc9ddd4c28_0_517"/>
            <p:cNvSpPr/>
            <p:nvPr/>
          </p:nvSpPr>
          <p:spPr>
            <a:xfrm>
              <a:off x="8015837" y="3644794"/>
              <a:ext cx="388800" cy="591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sp>
          <p:nvSpPr>
            <p:cNvPr id="711" name="Google Shape;711;g2cc9ddd4c28_0_517"/>
            <p:cNvSpPr/>
            <p:nvPr/>
          </p:nvSpPr>
          <p:spPr>
            <a:xfrm>
              <a:off x="8475938" y="3749031"/>
              <a:ext cx="388800" cy="48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Calibri"/>
                <a:ea typeface="Calibri"/>
                <a:cs typeface="Calibri"/>
                <a:sym typeface="Calibri"/>
              </a:endParaRPr>
            </a:p>
          </p:txBody>
        </p:sp>
        <p:grpSp>
          <p:nvGrpSpPr>
            <p:cNvPr id="712" name="Google Shape;712;g2cc9ddd4c28_0_517"/>
            <p:cNvGrpSpPr/>
            <p:nvPr/>
          </p:nvGrpSpPr>
          <p:grpSpPr>
            <a:xfrm>
              <a:off x="7098213" y="3103072"/>
              <a:ext cx="1766384" cy="948230"/>
              <a:chOff x="4776859" y="3906050"/>
              <a:chExt cx="1325119" cy="711350"/>
            </a:xfrm>
          </p:grpSpPr>
          <p:grpSp>
            <p:nvGrpSpPr>
              <p:cNvPr id="713" name="Google Shape;713;g2cc9ddd4c28_0_517"/>
              <p:cNvGrpSpPr/>
              <p:nvPr/>
            </p:nvGrpSpPr>
            <p:grpSpPr>
              <a:xfrm>
                <a:off x="4776859" y="4312525"/>
                <a:ext cx="292672" cy="304875"/>
                <a:chOff x="4773625" y="4312525"/>
                <a:chExt cx="300300" cy="304875"/>
              </a:xfrm>
            </p:grpSpPr>
            <p:cxnSp>
              <p:nvCxnSpPr>
                <p:cNvPr id="714" name="Google Shape;714;g2cc9ddd4c28_0_517"/>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15" name="Google Shape;715;g2cc9ddd4c28_0_517"/>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16" name="Google Shape;716;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717" name="Google Shape;717;g2cc9ddd4c28_0_517"/>
              <p:cNvGrpSpPr/>
              <p:nvPr/>
            </p:nvGrpSpPr>
            <p:grpSpPr>
              <a:xfrm>
                <a:off x="5122887" y="4312525"/>
                <a:ext cx="291591" cy="304875"/>
                <a:chOff x="4773625" y="4312525"/>
                <a:chExt cx="300300" cy="304875"/>
              </a:xfrm>
            </p:grpSpPr>
            <p:cxnSp>
              <p:nvCxnSpPr>
                <p:cNvPr id="718" name="Google Shape;718;g2cc9ddd4c28_0_517"/>
                <p:cNvCxnSpPr/>
                <p:nvPr/>
              </p:nvCxnSpPr>
              <p:spPr>
                <a:xfrm>
                  <a:off x="4773625" y="461740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19" name="Google Shape;719;g2cc9ddd4c28_0_517"/>
                <p:cNvCxnSpPr/>
                <p:nvPr/>
              </p:nvCxnSpPr>
              <p:spPr>
                <a:xfrm>
                  <a:off x="4773625" y="44670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20" name="Google Shape;720;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721" name="Google Shape;721;g2cc9ddd4c28_0_517"/>
              <p:cNvGrpSpPr/>
              <p:nvPr/>
            </p:nvGrpSpPr>
            <p:grpSpPr>
              <a:xfrm>
                <a:off x="5465536" y="3906050"/>
                <a:ext cx="291591" cy="406475"/>
                <a:chOff x="4773625" y="3906050"/>
                <a:chExt cx="300300" cy="406475"/>
              </a:xfrm>
            </p:grpSpPr>
            <p:cxnSp>
              <p:nvCxnSpPr>
                <p:cNvPr id="722" name="Google Shape;722;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23" name="Google Shape;723;g2cc9ddd4c28_0_517"/>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24" name="Google Shape;724;g2cc9ddd4c28_0_517"/>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nvGrpSpPr>
              <p:cNvPr id="725" name="Google Shape;725;g2cc9ddd4c28_0_517"/>
              <p:cNvGrpSpPr/>
              <p:nvPr/>
            </p:nvGrpSpPr>
            <p:grpSpPr>
              <a:xfrm>
                <a:off x="5810386" y="3906050"/>
                <a:ext cx="291591" cy="406475"/>
                <a:chOff x="4773625" y="3906050"/>
                <a:chExt cx="300300" cy="406475"/>
              </a:xfrm>
            </p:grpSpPr>
            <p:cxnSp>
              <p:nvCxnSpPr>
                <p:cNvPr id="726" name="Google Shape;726;g2cc9ddd4c28_0_517"/>
                <p:cNvCxnSpPr/>
                <p:nvPr/>
              </p:nvCxnSpPr>
              <p:spPr>
                <a:xfrm>
                  <a:off x="4773625" y="43125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27" name="Google Shape;727;g2cc9ddd4c28_0_517"/>
                <p:cNvCxnSpPr/>
                <p:nvPr/>
              </p:nvCxnSpPr>
              <p:spPr>
                <a:xfrm>
                  <a:off x="4773625" y="4125125"/>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cxnSp>
              <p:nvCxnSpPr>
                <p:cNvPr id="728" name="Google Shape;728;g2cc9ddd4c28_0_517"/>
                <p:cNvCxnSpPr/>
                <p:nvPr/>
              </p:nvCxnSpPr>
              <p:spPr>
                <a:xfrm>
                  <a:off x="4773625" y="3906050"/>
                  <a:ext cx="300300" cy="0"/>
                </a:xfrm>
                <a:prstGeom prst="straightConnector1">
                  <a:avLst/>
                </a:prstGeom>
                <a:noFill/>
                <a:ln cap="flat" cmpd="sng" w="9525">
                  <a:solidFill>
                    <a:srgbClr val="666666"/>
                  </a:solidFill>
                  <a:prstDash val="dash"/>
                  <a:round/>
                  <a:headEnd len="med" w="med" type="none"/>
                  <a:tailEnd len="med" w="med" type="none"/>
                </a:ln>
                <a:effectLst>
                  <a:reflection blurRad="0" dir="5400000" dist="38100" endA="0" endPos="30000" fadeDir="5400012" kx="0" rotWithShape="0" algn="bl" stPos="0" sy="-100000" ky="0"/>
                </a:effectLst>
              </p:spPr>
            </p:cxnSp>
          </p:grpSp>
        </p:grpSp>
        <p:sp>
          <p:nvSpPr>
            <p:cNvPr id="729" name="Google Shape;729;g2cc9ddd4c28_0_517"/>
            <p:cNvSpPr/>
            <p:nvPr/>
          </p:nvSpPr>
          <p:spPr>
            <a:xfrm>
              <a:off x="8015837" y="3372472"/>
              <a:ext cx="388800" cy="272400"/>
            </a:xfrm>
            <a:prstGeom prst="rect">
              <a:avLst/>
            </a:prstGeom>
            <a:solidFill>
              <a:srgbClr val="07BE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800">
                  <a:solidFill>
                    <a:schemeClr val="lt1"/>
                  </a:solidFill>
                  <a:latin typeface="Calibri"/>
                  <a:ea typeface="Calibri"/>
                  <a:cs typeface="Calibri"/>
                  <a:sym typeface="Calibri"/>
                </a:rPr>
                <a:t>PP</a:t>
              </a:r>
              <a:endParaRPr b="1" sz="800">
                <a:solidFill>
                  <a:schemeClr val="lt1"/>
                </a:solidFill>
                <a:latin typeface="Calibri"/>
                <a:ea typeface="Calibri"/>
                <a:cs typeface="Calibri"/>
                <a:sym typeface="Calibri"/>
              </a:endParaRPr>
            </a:p>
          </p:txBody>
        </p:sp>
      </p:grpSp>
      <p:sp>
        <p:nvSpPr>
          <p:cNvPr id="730" name="Google Shape;730;g2cc9ddd4c28_0_517"/>
          <p:cNvSpPr txBox="1"/>
          <p:nvPr/>
        </p:nvSpPr>
        <p:spPr>
          <a:xfrm>
            <a:off x="3838175" y="1813975"/>
            <a:ext cx="7785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DD7E6B"/>
                </a:solidFill>
                <a:latin typeface="Calibri"/>
                <a:ea typeface="Calibri"/>
                <a:cs typeface="Calibri"/>
                <a:sym typeface="Calibri"/>
              </a:rPr>
              <a:t>OPP Increased!</a:t>
            </a:r>
            <a:endParaRPr sz="1100">
              <a:solidFill>
                <a:srgbClr val="DD7E6B"/>
              </a:solidFill>
              <a:latin typeface="Calibri"/>
              <a:ea typeface="Calibri"/>
              <a:cs typeface="Calibri"/>
              <a:sym typeface="Calibri"/>
            </a:endParaRPr>
          </a:p>
        </p:txBody>
      </p:sp>
      <p:sp>
        <p:nvSpPr>
          <p:cNvPr id="731" name="Google Shape;731;g2cc9ddd4c28_0_517"/>
          <p:cNvSpPr txBox="1"/>
          <p:nvPr/>
        </p:nvSpPr>
        <p:spPr>
          <a:xfrm>
            <a:off x="6667250" y="3290325"/>
            <a:ext cx="778500" cy="523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solidFill>
                  <a:srgbClr val="DD7E6B"/>
                </a:solidFill>
                <a:latin typeface="Calibri"/>
                <a:ea typeface="Calibri"/>
                <a:cs typeface="Calibri"/>
                <a:sym typeface="Calibri"/>
              </a:rPr>
              <a:t>OPP Increased!</a:t>
            </a:r>
            <a:endParaRPr sz="1100">
              <a:solidFill>
                <a:srgbClr val="DD7E6B"/>
              </a:solidFill>
              <a:latin typeface="Calibri"/>
              <a:ea typeface="Calibri"/>
              <a:cs typeface="Calibri"/>
              <a:sym typeface="Calibri"/>
            </a:endParaRPr>
          </a:p>
        </p:txBody>
      </p:sp>
      <p:sp>
        <p:nvSpPr>
          <p:cNvPr id="732" name="Google Shape;732;g2cc9ddd4c28_0_517"/>
          <p:cNvSpPr txBox="1"/>
          <p:nvPr/>
        </p:nvSpPr>
        <p:spPr>
          <a:xfrm>
            <a:off x="6265975" y="999925"/>
            <a:ext cx="2286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total_energy = 1364</a:t>
            </a:r>
            <a:endParaRPr/>
          </a:p>
        </p:txBody>
      </p:sp>
      <p:sp>
        <p:nvSpPr>
          <p:cNvPr id="733" name="Google Shape;733;g2cc9ddd4c28_0_517"/>
          <p:cNvSpPr txBox="1"/>
          <p:nvPr/>
        </p:nvSpPr>
        <p:spPr>
          <a:xfrm>
            <a:off x="3838175" y="999925"/>
            <a:ext cx="2286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total_energy = 1437</a:t>
            </a:r>
            <a:endParaRPr/>
          </a:p>
        </p:txBody>
      </p:sp>
      <p:sp>
        <p:nvSpPr>
          <p:cNvPr id="734" name="Google Shape;734;g2cc9ddd4c28_0_517"/>
          <p:cNvSpPr txBox="1"/>
          <p:nvPr/>
        </p:nvSpPr>
        <p:spPr>
          <a:xfrm>
            <a:off x="6265975" y="4755675"/>
            <a:ext cx="2286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total_energy = 2129</a:t>
            </a:r>
            <a:endParaRPr/>
          </a:p>
        </p:txBody>
      </p:sp>
      <p:sp>
        <p:nvSpPr>
          <p:cNvPr id="735" name="Google Shape;735;g2cc9ddd4c28_0_517"/>
          <p:cNvSpPr txBox="1"/>
          <p:nvPr/>
        </p:nvSpPr>
        <p:spPr>
          <a:xfrm>
            <a:off x="3838175" y="4755675"/>
            <a:ext cx="2286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total_energy = 1485</a:t>
            </a:r>
            <a:endParaRPr/>
          </a:p>
        </p:txBody>
      </p:sp>
      <p:sp>
        <p:nvSpPr>
          <p:cNvPr id="736" name="Google Shape;736;g2cc9ddd4c28_0_517"/>
          <p:cNvSpPr txBox="1"/>
          <p:nvPr/>
        </p:nvSpPr>
        <p:spPr>
          <a:xfrm>
            <a:off x="446700" y="999925"/>
            <a:ext cx="3221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Total_energy = SUM(Energy(CPUn)) </a:t>
            </a:r>
            <a:endParaRPr>
              <a:solidFill>
                <a:schemeClr val="dk1"/>
              </a:solidFill>
            </a:endParaRPr>
          </a:p>
          <a:p>
            <a:pPr indent="0" lvl="0" marL="0" rtl="0" algn="l">
              <a:spcBef>
                <a:spcPts val="0"/>
              </a:spcBef>
              <a:spcAft>
                <a:spcPts val="0"/>
              </a:spcAft>
              <a:buNone/>
            </a:pPr>
            <a:r>
              <a:rPr lang="en">
                <a:solidFill>
                  <a:schemeClr val="dk1"/>
                </a:solidFill>
              </a:rPr>
              <a:t>Energy(CPU) = Util. / Cap. * Pwr. * k</a:t>
            </a:r>
            <a:endParaRPr sz="2100">
              <a:solidFill>
                <a:schemeClr val="dk1"/>
              </a:solidFill>
              <a:latin typeface="Calibri"/>
              <a:ea typeface="Calibri"/>
              <a:cs typeface="Calibri"/>
              <a:sym typeface="Calibri"/>
            </a:endParaRPr>
          </a:p>
        </p:txBody>
      </p:sp>
      <p:sp>
        <p:nvSpPr>
          <p:cNvPr id="737" name="Google Shape;737;g2cc9ddd4c28_0_517"/>
          <p:cNvSpPr txBox="1"/>
          <p:nvPr/>
        </p:nvSpPr>
        <p:spPr>
          <a:xfrm>
            <a:off x="446700" y="2089725"/>
            <a:ext cx="3030600" cy="13083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rPr>
              <a:t>Energy(CPU0) = 400 / 512 * 300 = 234</a:t>
            </a:r>
            <a:endParaRPr sz="1300">
              <a:solidFill>
                <a:schemeClr val="dk1"/>
              </a:solidFill>
            </a:endParaRPr>
          </a:p>
          <a:p>
            <a:pPr indent="0" lvl="0" marL="0" rtl="0" algn="l">
              <a:spcBef>
                <a:spcPts val="0"/>
              </a:spcBef>
              <a:spcAft>
                <a:spcPts val="0"/>
              </a:spcAft>
              <a:buNone/>
            </a:pPr>
            <a:r>
              <a:rPr lang="en" sz="1300">
                <a:solidFill>
                  <a:schemeClr val="dk1"/>
                </a:solidFill>
              </a:rPr>
              <a:t>Energy(CPU1) = 100 / 512 * 300 = 58</a:t>
            </a:r>
            <a:endParaRPr sz="1300">
              <a:solidFill>
                <a:schemeClr val="dk1"/>
              </a:solidFill>
            </a:endParaRPr>
          </a:p>
          <a:p>
            <a:pPr indent="0" lvl="0" marL="0" rtl="0" algn="l">
              <a:spcBef>
                <a:spcPts val="0"/>
              </a:spcBef>
              <a:spcAft>
                <a:spcPts val="0"/>
              </a:spcAft>
              <a:buNone/>
            </a:pPr>
            <a:r>
              <a:rPr lang="en" sz="1300">
                <a:solidFill>
                  <a:schemeClr val="dk1"/>
                </a:solidFill>
              </a:rPr>
              <a:t>Energy(CPU2) = 600 / 768 * 800 = 625</a:t>
            </a:r>
            <a:endParaRPr sz="1300">
              <a:solidFill>
                <a:schemeClr val="dk1"/>
              </a:solidFill>
            </a:endParaRPr>
          </a:p>
          <a:p>
            <a:pPr indent="0" lvl="0" marL="0" rtl="0" algn="l">
              <a:spcBef>
                <a:spcPts val="0"/>
              </a:spcBef>
              <a:spcAft>
                <a:spcPts val="0"/>
              </a:spcAft>
              <a:buNone/>
            </a:pPr>
            <a:r>
              <a:rPr lang="en" sz="1300">
                <a:solidFill>
                  <a:schemeClr val="dk1"/>
                </a:solidFill>
              </a:rPr>
              <a:t>Energy(CPU3) = 500 / 768 * 800 = 520</a:t>
            </a:r>
            <a:endParaRPr sz="1300">
              <a:solidFill>
                <a:schemeClr val="dk1"/>
              </a:solidFill>
            </a:endParaRPr>
          </a:p>
          <a:p>
            <a:pPr indent="0" lvl="0" marL="0" rtl="0" algn="l">
              <a:spcBef>
                <a:spcPts val="0"/>
              </a:spcBef>
              <a:spcAft>
                <a:spcPts val="0"/>
              </a:spcAft>
              <a:buNone/>
            </a:pPr>
            <a:r>
              <a:t/>
            </a:r>
            <a:endParaRPr sz="600">
              <a:solidFill>
                <a:schemeClr val="dk1"/>
              </a:solidFill>
            </a:endParaRPr>
          </a:p>
          <a:p>
            <a:pPr indent="0" lvl="0" marL="0" rtl="0" algn="l">
              <a:spcBef>
                <a:spcPts val="0"/>
              </a:spcBef>
              <a:spcAft>
                <a:spcPts val="0"/>
              </a:spcAft>
              <a:buNone/>
            </a:pPr>
            <a:r>
              <a:rPr b="1" lang="en" sz="1500">
                <a:solidFill>
                  <a:schemeClr val="dk1"/>
                </a:solidFill>
              </a:rPr>
              <a:t>Total_energy  = 1437</a:t>
            </a:r>
            <a:endParaRPr b="1" sz="1500">
              <a:solidFill>
                <a:schemeClr val="dk1"/>
              </a:solidFill>
            </a:endParaRPr>
          </a:p>
        </p:txBody>
      </p:sp>
      <p:cxnSp>
        <p:nvCxnSpPr>
          <p:cNvPr id="738" name="Google Shape;738;g2cc9ddd4c28_0_517"/>
          <p:cNvCxnSpPr/>
          <p:nvPr/>
        </p:nvCxnSpPr>
        <p:spPr>
          <a:xfrm flipH="1" rot="10800000">
            <a:off x="3553938" y="2089725"/>
            <a:ext cx="207600" cy="75300"/>
          </a:xfrm>
          <a:prstGeom prst="straightConnector1">
            <a:avLst/>
          </a:prstGeom>
          <a:noFill/>
          <a:ln cap="flat" cmpd="sng" w="9525">
            <a:solidFill>
              <a:schemeClr val="dk2"/>
            </a:solidFill>
            <a:prstDash val="solid"/>
            <a:round/>
            <a:headEnd len="med" w="med" type="none"/>
            <a:tailEnd len="med" w="med" type="triangle"/>
          </a:ln>
        </p:spPr>
      </p:cxnSp>
      <p:sp>
        <p:nvSpPr>
          <p:cNvPr id="739" name="Google Shape;739;g2cc9ddd4c28_0_517"/>
          <p:cNvSpPr txBox="1"/>
          <p:nvPr/>
        </p:nvSpPr>
        <p:spPr>
          <a:xfrm>
            <a:off x="446700" y="3472025"/>
            <a:ext cx="3030600" cy="13083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rPr>
              <a:t>Energy(</a:t>
            </a:r>
            <a:r>
              <a:rPr lang="en" sz="1300">
                <a:solidFill>
                  <a:schemeClr val="dk1"/>
                </a:solidFill>
              </a:rPr>
              <a:t>CPU0</a:t>
            </a:r>
            <a:r>
              <a:rPr lang="en" sz="1300">
                <a:solidFill>
                  <a:schemeClr val="dk1"/>
                </a:solidFill>
              </a:rPr>
              <a:t>) = </a:t>
            </a:r>
            <a:r>
              <a:rPr lang="en" sz="1300">
                <a:solidFill>
                  <a:schemeClr val="dk1"/>
                </a:solidFill>
              </a:rPr>
              <a:t>200 / 341 * 150 = 88</a:t>
            </a:r>
            <a:endParaRPr sz="1300">
              <a:solidFill>
                <a:schemeClr val="dk1"/>
              </a:solidFill>
            </a:endParaRPr>
          </a:p>
          <a:p>
            <a:pPr indent="0" lvl="0" marL="0" rtl="0" algn="l">
              <a:spcBef>
                <a:spcPts val="0"/>
              </a:spcBef>
              <a:spcAft>
                <a:spcPts val="0"/>
              </a:spcAft>
              <a:buNone/>
            </a:pPr>
            <a:r>
              <a:rPr lang="en" sz="1300">
                <a:solidFill>
                  <a:schemeClr val="dk1"/>
                </a:solidFill>
              </a:rPr>
              <a:t>Energy(</a:t>
            </a:r>
            <a:r>
              <a:rPr lang="en" sz="1300">
                <a:solidFill>
                  <a:schemeClr val="dk1"/>
                </a:solidFill>
              </a:rPr>
              <a:t>CPU1</a:t>
            </a:r>
            <a:r>
              <a:rPr lang="en" sz="1300">
                <a:solidFill>
                  <a:schemeClr val="dk1"/>
                </a:solidFill>
              </a:rPr>
              <a:t>) = </a:t>
            </a:r>
            <a:r>
              <a:rPr lang="en" sz="1300">
                <a:solidFill>
                  <a:schemeClr val="dk1"/>
                </a:solidFill>
              </a:rPr>
              <a:t>100 / 341 * 150 = 43</a:t>
            </a:r>
            <a:endParaRPr sz="1300">
              <a:solidFill>
                <a:schemeClr val="dk1"/>
              </a:solidFill>
            </a:endParaRPr>
          </a:p>
          <a:p>
            <a:pPr indent="0" lvl="0" marL="0" rtl="0" algn="l">
              <a:spcBef>
                <a:spcPts val="0"/>
              </a:spcBef>
              <a:spcAft>
                <a:spcPts val="0"/>
              </a:spcAft>
              <a:buNone/>
            </a:pPr>
            <a:r>
              <a:rPr lang="en" sz="1300">
                <a:solidFill>
                  <a:schemeClr val="dk1"/>
                </a:solidFill>
              </a:rPr>
              <a:t>Energy(</a:t>
            </a:r>
            <a:r>
              <a:rPr lang="en" sz="1300">
                <a:solidFill>
                  <a:schemeClr val="dk1"/>
                </a:solidFill>
              </a:rPr>
              <a:t>CPU2</a:t>
            </a:r>
            <a:r>
              <a:rPr lang="en" sz="1300">
                <a:solidFill>
                  <a:schemeClr val="dk1"/>
                </a:solidFill>
              </a:rPr>
              <a:t>) = </a:t>
            </a:r>
            <a:r>
              <a:rPr lang="en" sz="1300">
                <a:solidFill>
                  <a:schemeClr val="dk1"/>
                </a:solidFill>
              </a:rPr>
              <a:t>600 / 768 * 800 = 625</a:t>
            </a:r>
            <a:endParaRPr sz="1300">
              <a:solidFill>
                <a:schemeClr val="dk1"/>
              </a:solidFill>
            </a:endParaRPr>
          </a:p>
          <a:p>
            <a:pPr indent="0" lvl="0" marL="0" rtl="0" algn="l">
              <a:spcBef>
                <a:spcPts val="0"/>
              </a:spcBef>
              <a:spcAft>
                <a:spcPts val="0"/>
              </a:spcAft>
              <a:buNone/>
            </a:pPr>
            <a:r>
              <a:rPr lang="en" sz="1300">
                <a:solidFill>
                  <a:schemeClr val="dk1"/>
                </a:solidFill>
              </a:rPr>
              <a:t>Energy(</a:t>
            </a:r>
            <a:r>
              <a:rPr lang="en" sz="1300">
                <a:solidFill>
                  <a:schemeClr val="dk1"/>
                </a:solidFill>
              </a:rPr>
              <a:t>CPU3</a:t>
            </a:r>
            <a:r>
              <a:rPr lang="en" sz="1300">
                <a:solidFill>
                  <a:schemeClr val="dk1"/>
                </a:solidFill>
              </a:rPr>
              <a:t>) = </a:t>
            </a:r>
            <a:r>
              <a:rPr lang="en" sz="1300">
                <a:solidFill>
                  <a:schemeClr val="dk1"/>
                </a:solidFill>
              </a:rPr>
              <a:t>700 / 768 * 800 = 729</a:t>
            </a:r>
            <a:endParaRPr sz="1300">
              <a:solidFill>
                <a:schemeClr val="dk1"/>
              </a:solidFill>
            </a:endParaRPr>
          </a:p>
          <a:p>
            <a:pPr indent="0" lvl="0" marL="0" rtl="0" algn="l">
              <a:spcBef>
                <a:spcPts val="0"/>
              </a:spcBef>
              <a:spcAft>
                <a:spcPts val="0"/>
              </a:spcAft>
              <a:buNone/>
            </a:pPr>
            <a:r>
              <a:t/>
            </a:r>
            <a:endParaRPr sz="600">
              <a:solidFill>
                <a:schemeClr val="dk1"/>
              </a:solidFill>
            </a:endParaRPr>
          </a:p>
          <a:p>
            <a:pPr indent="0" lvl="0" marL="0" rtl="0" algn="l">
              <a:spcBef>
                <a:spcPts val="0"/>
              </a:spcBef>
              <a:spcAft>
                <a:spcPts val="0"/>
              </a:spcAft>
              <a:buNone/>
            </a:pPr>
            <a:r>
              <a:rPr b="1" lang="en" sz="1500">
                <a:solidFill>
                  <a:schemeClr val="dk1"/>
                </a:solidFill>
              </a:rPr>
              <a:t>Total_energy  = 1485</a:t>
            </a:r>
            <a:endParaRPr b="1" sz="1500">
              <a:solidFill>
                <a:schemeClr val="dk1"/>
              </a:solidFill>
            </a:endParaRPr>
          </a:p>
        </p:txBody>
      </p:sp>
      <p:cxnSp>
        <p:nvCxnSpPr>
          <p:cNvPr id="740" name="Google Shape;740;g2cc9ddd4c28_0_517"/>
          <p:cNvCxnSpPr/>
          <p:nvPr/>
        </p:nvCxnSpPr>
        <p:spPr>
          <a:xfrm>
            <a:off x="3562788" y="4126025"/>
            <a:ext cx="189900" cy="300"/>
          </a:xfrm>
          <a:prstGeom prst="straightConnector1">
            <a:avLst/>
          </a:prstGeom>
          <a:noFill/>
          <a:ln cap="flat" cmpd="sng" w="9525">
            <a:solidFill>
              <a:schemeClr val="dk2"/>
            </a:solidFill>
            <a:prstDash val="solid"/>
            <a:round/>
            <a:headEnd len="med" w="med" type="none"/>
            <a:tailEnd len="med" w="med" type="triangle"/>
          </a:ln>
        </p:spPr>
      </p:cxnSp>
      <p:sp>
        <p:nvSpPr>
          <p:cNvPr id="741" name="Google Shape;741;g2cc9ddd4c28_0_517"/>
          <p:cNvSpPr txBox="1"/>
          <p:nvPr/>
        </p:nvSpPr>
        <p:spPr>
          <a:xfrm>
            <a:off x="6940225" y="661225"/>
            <a:ext cx="1776900" cy="7389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t/>
            </a:r>
            <a:endParaRPr>
              <a:solidFill>
                <a:schemeClr val="dk1"/>
              </a:solidFill>
              <a:highlight>
                <a:schemeClr val="lt2"/>
              </a:highlight>
            </a:endParaRPr>
          </a:p>
          <a:p>
            <a:pPr indent="0" lvl="0" marL="0" rtl="0" algn="r">
              <a:spcBef>
                <a:spcPts val="0"/>
              </a:spcBef>
              <a:spcAft>
                <a:spcPts val="0"/>
              </a:spcAft>
              <a:buNone/>
            </a:pPr>
            <a:r>
              <a:rPr lang="en" sz="2200">
                <a:solidFill>
                  <a:schemeClr val="dk1"/>
                </a:solidFill>
              </a:rPr>
              <a:t>🏆</a:t>
            </a:r>
            <a:endParaRPr sz="2800"/>
          </a:p>
        </p:txBody>
      </p:sp>
      <p:pic>
        <p:nvPicPr>
          <p:cNvPr id="742" name="Google Shape;742;g2cc9ddd4c28_0_517"/>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sp>
        <p:nvSpPr>
          <p:cNvPr id="743" name="Google Shape;743;g2cc9ddd4c28_0_517"/>
          <p:cNvSpPr txBox="1"/>
          <p:nvPr>
            <p:ph idx="4294967295" type="ctrTitle"/>
          </p:nvPr>
        </p:nvSpPr>
        <p:spPr>
          <a:xfrm>
            <a:off x="1200150" y="384581"/>
            <a:ext cx="7687800" cy="536700"/>
          </a:xfrm>
          <a:prstGeom prst="rect">
            <a:avLst/>
          </a:prstGeom>
          <a:noFill/>
          <a:ln>
            <a:noFill/>
          </a:ln>
        </p:spPr>
        <p:txBody>
          <a:bodyPr anchorCtr="0" anchor="b" bIns="34275" lIns="68575" spcFirstLastPara="1" rIns="68575" wrap="square" tIns="34275">
            <a:normAutofit/>
          </a:bodyPr>
          <a:lstStyle/>
          <a:p>
            <a:pPr indent="0" lvl="0" marL="0" rtl="0" algn="r">
              <a:spcBef>
                <a:spcPts val="0"/>
              </a:spcBef>
              <a:spcAft>
                <a:spcPts val="0"/>
              </a:spcAft>
              <a:buClr>
                <a:schemeClr val="dk1"/>
              </a:buClr>
              <a:buSzPts val="4500"/>
              <a:buFont typeface="Calibri"/>
              <a:buNone/>
            </a:pPr>
            <a:r>
              <a:rPr lang="en">
                <a:solidFill>
                  <a:srgbClr val="666666"/>
                </a:solidFill>
                <a:latin typeface="Times New Roman"/>
                <a:ea typeface="Times New Roman"/>
                <a:cs typeface="Times New Roman"/>
                <a:sym typeface="Times New Roman"/>
              </a:rPr>
              <a:t>EAS Example</a:t>
            </a:r>
            <a:endParaRPr>
              <a:solidFill>
                <a:srgbClr val="666666"/>
              </a:solidFill>
              <a:latin typeface="Times New Roman"/>
              <a:ea typeface="Times New Roman"/>
              <a:cs typeface="Times New Roman"/>
              <a:sym typeface="Times New Roman"/>
            </a:endParaRPr>
          </a:p>
        </p:txBody>
      </p:sp>
      <p:cxnSp>
        <p:nvCxnSpPr>
          <p:cNvPr id="744" name="Google Shape;744;g2cc9ddd4c28_0_517"/>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745" name="Google Shape;745;g2cc9ddd4c28_0_517"/>
          <p:cNvSpPr txBox="1"/>
          <p:nvPr/>
        </p:nvSpPr>
        <p:spPr>
          <a:xfrm>
            <a:off x="7220625" y="861325"/>
            <a:ext cx="1069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lt1"/>
                </a:solidFill>
                <a:highlight>
                  <a:srgbClr val="07BEDC"/>
                </a:highlight>
              </a:rPr>
              <a:t>Winner \( ﾟヮﾟ)/</a:t>
            </a:r>
            <a:endParaRPr sz="1000">
              <a:solidFill>
                <a:schemeClr val="lt1"/>
              </a:solidFill>
              <a:highlight>
                <a:srgbClr val="07BEDC"/>
              </a:highlight>
            </a:endParaRPr>
          </a:p>
        </p:txBody>
      </p:sp>
      <p:sp>
        <p:nvSpPr>
          <p:cNvPr id="746" name="Google Shape;746;g2cc9ddd4c28_0_517"/>
          <p:cNvSpPr txBox="1"/>
          <p:nvPr/>
        </p:nvSpPr>
        <p:spPr>
          <a:xfrm>
            <a:off x="446700" y="1617850"/>
            <a:ext cx="3030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000">
                <a:solidFill>
                  <a:schemeClr val="dk1"/>
                </a:solidFill>
              </a:rPr>
              <a:t>* </a:t>
            </a:r>
            <a:r>
              <a:rPr i="1" lang="en" sz="1000">
                <a:solidFill>
                  <a:schemeClr val="dk1"/>
                </a:solidFill>
              </a:rPr>
              <a:t>k - allocation perference parameter</a:t>
            </a:r>
            <a:endParaRPr i="1" sz="1000"/>
          </a:p>
        </p:txBody>
      </p:sp>
      <p:sp>
        <p:nvSpPr>
          <p:cNvPr id="747" name="Google Shape;747;g2cc9ddd4c28_0_517"/>
          <p:cNvSpPr txBox="1"/>
          <p:nvPr/>
        </p:nvSpPr>
        <p:spPr>
          <a:xfrm>
            <a:off x="0" y="4881900"/>
            <a:ext cx="3000000" cy="26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
                <a:solidFill>
                  <a:schemeClr val="dk1"/>
                </a:solidFill>
              </a:rPr>
              <a:t>https://www.linaro.org/blog/energy-aware-scheduling-eas-progress-update/</a:t>
            </a:r>
            <a:endParaRPr sz="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g2cc9ddd4c28_0_25"/>
          <p:cNvSpPr txBox="1"/>
          <p:nvPr>
            <p:ph idx="1" type="body"/>
          </p:nvPr>
        </p:nvSpPr>
        <p:spPr>
          <a:xfrm>
            <a:off x="1299000" y="1664300"/>
            <a:ext cx="6546000" cy="2968200"/>
          </a:xfrm>
          <a:prstGeom prst="rect">
            <a:avLst/>
          </a:prstGeom>
        </p:spPr>
        <p:txBody>
          <a:bodyPr anchorCtr="0" anchor="t" bIns="34275" lIns="68575" spcFirstLastPara="1" rIns="68575" wrap="square" tIns="34275">
            <a:normAutofit/>
          </a:bodyPr>
          <a:lstStyle/>
          <a:p>
            <a:pPr indent="0" lvl="0" marL="0" rtl="0" algn="l">
              <a:lnSpc>
                <a:spcPct val="110869"/>
              </a:lnSpc>
              <a:spcBef>
                <a:spcPts val="0"/>
              </a:spcBef>
              <a:spcAft>
                <a:spcPts val="0"/>
              </a:spcAft>
              <a:buNone/>
            </a:pPr>
            <a:r>
              <a:rPr b="1" lang="en" sz="1600">
                <a:solidFill>
                  <a:srgbClr val="333333"/>
                </a:solidFill>
                <a:highlight>
                  <a:srgbClr val="FFFFFF"/>
                </a:highlight>
              </a:rPr>
              <a:t>x86-64 &amp; IA32: </a:t>
            </a:r>
            <a:endParaRPr b="1" sz="1600">
              <a:solidFill>
                <a:srgbClr val="333333"/>
              </a:solidFill>
              <a:highlight>
                <a:srgbClr val="FFFFFF"/>
              </a:highlight>
            </a:endParaRPr>
          </a:p>
          <a:p>
            <a:pPr indent="0" lvl="0" marL="0" rtl="0" algn="l">
              <a:lnSpc>
                <a:spcPct val="110869"/>
              </a:lnSpc>
              <a:spcBef>
                <a:spcPts val="600"/>
              </a:spcBef>
              <a:spcAft>
                <a:spcPts val="0"/>
              </a:spcAft>
              <a:buNone/>
            </a:pPr>
            <a:r>
              <a:rPr lang="en" sz="1600">
                <a:solidFill>
                  <a:srgbClr val="333333"/>
                </a:solidFill>
                <a:highlight>
                  <a:srgbClr val="FFFFFF"/>
                </a:highlight>
              </a:rPr>
              <a:t>Intel Thread Director (ITD) + Hardware Feedback Interface (HFI) (Windows)</a:t>
            </a:r>
            <a:endParaRPr sz="1600">
              <a:solidFill>
                <a:srgbClr val="333333"/>
              </a:solidFill>
              <a:highlight>
                <a:srgbClr val="FFFFFF"/>
              </a:highlight>
            </a:endParaRPr>
          </a:p>
          <a:p>
            <a:pPr indent="0" lvl="0" marL="0" rtl="0" algn="l">
              <a:lnSpc>
                <a:spcPct val="110869"/>
              </a:lnSpc>
              <a:spcBef>
                <a:spcPts val="600"/>
              </a:spcBef>
              <a:spcAft>
                <a:spcPts val="0"/>
              </a:spcAft>
              <a:buNone/>
            </a:pPr>
            <a:r>
              <a:t/>
            </a:r>
            <a:endParaRPr sz="1600">
              <a:solidFill>
                <a:srgbClr val="333333"/>
              </a:solidFill>
              <a:highlight>
                <a:srgbClr val="FFFFFF"/>
              </a:highlight>
            </a:endParaRPr>
          </a:p>
          <a:p>
            <a:pPr indent="0" lvl="0" marL="0" rtl="0" algn="l">
              <a:lnSpc>
                <a:spcPct val="110869"/>
              </a:lnSpc>
              <a:spcBef>
                <a:spcPts val="600"/>
              </a:spcBef>
              <a:spcAft>
                <a:spcPts val="0"/>
              </a:spcAft>
              <a:buNone/>
            </a:pPr>
            <a:r>
              <a:rPr b="1" lang="en" sz="1600">
                <a:solidFill>
                  <a:srgbClr val="333333"/>
                </a:solidFill>
                <a:highlight>
                  <a:srgbClr val="FFFFFF"/>
                </a:highlight>
              </a:rPr>
              <a:t>64-bit ARM: </a:t>
            </a:r>
            <a:endParaRPr b="1" sz="1600">
              <a:solidFill>
                <a:srgbClr val="333333"/>
              </a:solidFill>
              <a:highlight>
                <a:srgbClr val="FFFFFF"/>
              </a:highlight>
            </a:endParaRPr>
          </a:p>
          <a:p>
            <a:pPr indent="0" lvl="0" marL="0" rtl="0" algn="l">
              <a:lnSpc>
                <a:spcPct val="110869"/>
              </a:lnSpc>
              <a:spcBef>
                <a:spcPts val="600"/>
              </a:spcBef>
              <a:spcAft>
                <a:spcPts val="0"/>
              </a:spcAft>
              <a:buNone/>
            </a:pPr>
            <a:r>
              <a:rPr lang="en" sz="1600">
                <a:solidFill>
                  <a:srgbClr val="333333"/>
                </a:solidFill>
                <a:highlight>
                  <a:srgbClr val="FFFFFF"/>
                </a:highlight>
              </a:rPr>
              <a:t>Cluster-Aware Scheduling (Linux 5.16+ for Kunpeng SoCs)</a:t>
            </a:r>
            <a:endParaRPr sz="1600">
              <a:solidFill>
                <a:srgbClr val="333333"/>
              </a:solidFill>
              <a:highlight>
                <a:srgbClr val="FFFFFF"/>
              </a:highlight>
            </a:endParaRPr>
          </a:p>
          <a:p>
            <a:pPr indent="0" lvl="0" marL="0" rtl="0" algn="l">
              <a:spcBef>
                <a:spcPts val="800"/>
              </a:spcBef>
              <a:spcAft>
                <a:spcPts val="0"/>
              </a:spcAft>
              <a:buNone/>
            </a:pPr>
            <a:r>
              <a:t/>
            </a:r>
            <a:endParaRPr sz="1600"/>
          </a:p>
        </p:txBody>
      </p:sp>
      <p:pic>
        <p:nvPicPr>
          <p:cNvPr id="753" name="Google Shape;753;g2cc9ddd4c28_0_25"/>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sp>
        <p:nvSpPr>
          <p:cNvPr id="754" name="Google Shape;754;g2cc9ddd4c28_0_25"/>
          <p:cNvSpPr txBox="1"/>
          <p:nvPr>
            <p:ph idx="4294967295" type="ctrTitle"/>
          </p:nvPr>
        </p:nvSpPr>
        <p:spPr>
          <a:xfrm>
            <a:off x="1200150" y="384581"/>
            <a:ext cx="7687800" cy="536700"/>
          </a:xfrm>
          <a:prstGeom prst="rect">
            <a:avLst/>
          </a:prstGeom>
          <a:noFill/>
          <a:ln>
            <a:noFill/>
          </a:ln>
        </p:spPr>
        <p:txBody>
          <a:bodyPr anchorCtr="0" anchor="b" bIns="34275" lIns="68575" spcFirstLastPara="1" rIns="68575" wrap="square" tIns="34275">
            <a:normAutofit/>
          </a:bodyPr>
          <a:lstStyle/>
          <a:p>
            <a:pPr indent="0" lvl="0" marL="0" rtl="0" algn="r">
              <a:lnSpc>
                <a:spcPct val="90000"/>
              </a:lnSpc>
              <a:spcBef>
                <a:spcPts val="0"/>
              </a:spcBef>
              <a:spcAft>
                <a:spcPts val="0"/>
              </a:spcAft>
              <a:buClr>
                <a:schemeClr val="dk1"/>
              </a:buClr>
              <a:buSzPts val="4500"/>
              <a:buFont typeface="Calibri"/>
              <a:buNone/>
            </a:pPr>
            <a:r>
              <a:rPr lang="en">
                <a:solidFill>
                  <a:srgbClr val="666666"/>
                </a:solidFill>
                <a:latin typeface="Times New Roman"/>
                <a:ea typeface="Times New Roman"/>
                <a:cs typeface="Times New Roman"/>
                <a:sym typeface="Times New Roman"/>
              </a:rPr>
              <a:t>Other Scheduling Reference</a:t>
            </a:r>
            <a:endParaRPr/>
          </a:p>
        </p:txBody>
      </p:sp>
      <p:cxnSp>
        <p:nvCxnSpPr>
          <p:cNvPr id="755" name="Google Shape;755;g2cc9ddd4c28_0_25"/>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756" name="Google Shape;756;g2cc9ddd4c28_0_25"/>
          <p:cNvSpPr txBox="1"/>
          <p:nvPr/>
        </p:nvSpPr>
        <p:spPr>
          <a:xfrm>
            <a:off x="0" y="4804800"/>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
                <a:solidFill>
                  <a:schemeClr val="dk1"/>
                </a:solidFill>
              </a:rPr>
              <a:t>https://kernel.org/doc/html/v5.18/x86/intel-hfi.html</a:t>
            </a:r>
            <a:endParaRPr sz="500">
              <a:solidFill>
                <a:schemeClr val="dk1"/>
              </a:solidFill>
            </a:endParaRPr>
          </a:p>
          <a:p>
            <a:pPr indent="0" lvl="0" marL="0" rtl="0" algn="l">
              <a:spcBef>
                <a:spcPts val="0"/>
              </a:spcBef>
              <a:spcAft>
                <a:spcPts val="0"/>
              </a:spcAft>
              <a:buNone/>
            </a:pPr>
            <a:r>
              <a:rPr lang="en" sz="500">
                <a:solidFill>
                  <a:schemeClr val="dk1"/>
                </a:solidFill>
              </a:rPr>
              <a:t>https://www.phoronix.com/review/alderlake-p-e</a:t>
            </a:r>
            <a:endParaRPr sz="5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16"/>
          <p:cNvSpPr txBox="1"/>
          <p:nvPr>
            <p:ph idx="1" type="subTitle"/>
          </p:nvPr>
        </p:nvSpPr>
        <p:spPr>
          <a:xfrm>
            <a:off x="2043000" y="2508163"/>
            <a:ext cx="5058000" cy="890400"/>
          </a:xfrm>
          <a:prstGeom prst="rect">
            <a:avLst/>
          </a:prstGeom>
          <a:noFill/>
          <a:ln>
            <a:noFill/>
          </a:ln>
        </p:spPr>
        <p:txBody>
          <a:bodyPr anchorCtr="0" anchor="t" bIns="34275" lIns="68575" spcFirstLastPara="1" rIns="68575" wrap="square" tIns="34275">
            <a:normAutofit/>
          </a:bodyPr>
          <a:lstStyle/>
          <a:p>
            <a:pPr indent="0" lvl="0" marL="0" marR="0" rtl="0" algn="ctr">
              <a:lnSpc>
                <a:spcPct val="90000"/>
              </a:lnSpc>
              <a:spcBef>
                <a:spcPts val="0"/>
              </a:spcBef>
              <a:spcAft>
                <a:spcPts val="0"/>
              </a:spcAft>
              <a:buSzPts val="1800"/>
              <a:buNone/>
            </a:pPr>
            <a:r>
              <a:rPr b="1" lang="en" sz="4200">
                <a:solidFill>
                  <a:srgbClr val="000000"/>
                </a:solidFill>
                <a:latin typeface="Times New Roman"/>
                <a:ea typeface="Times New Roman"/>
                <a:cs typeface="Times New Roman"/>
                <a:sym typeface="Times New Roman"/>
              </a:rPr>
              <a:t>Thank you!</a:t>
            </a:r>
            <a:endParaRPr sz="4200">
              <a:solidFill>
                <a:srgbClr val="000000"/>
              </a:solidFill>
              <a:latin typeface="Times New Roman"/>
              <a:ea typeface="Times New Roman"/>
              <a:cs typeface="Times New Roman"/>
              <a:sym typeface="Times New Roman"/>
            </a:endParaRPr>
          </a:p>
        </p:txBody>
      </p:sp>
      <p:pic>
        <p:nvPicPr>
          <p:cNvPr id="762" name="Google Shape;762;p16"/>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pic>
        <p:nvPicPr>
          <p:cNvPr id="763" name="Google Shape;763;p16"/>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cxnSp>
        <p:nvCxnSpPr>
          <p:cNvPr id="764" name="Google Shape;764;p16"/>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765" name="Google Shape;765;p1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
          <p:cNvSpPr txBox="1"/>
          <p:nvPr>
            <p:ph idx="1" type="subTitle"/>
          </p:nvPr>
        </p:nvSpPr>
        <p:spPr>
          <a:xfrm>
            <a:off x="4816225" y="1197925"/>
            <a:ext cx="3864900" cy="28878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2000"/>
              </a:spcBef>
              <a:spcAft>
                <a:spcPts val="0"/>
              </a:spcAft>
              <a:buClr>
                <a:srgbClr val="000000"/>
              </a:buClr>
              <a:buSzPts val="1400"/>
              <a:buFont typeface="Arial"/>
              <a:buNone/>
            </a:pPr>
            <a:r>
              <a:rPr lang="en" sz="2500">
                <a:solidFill>
                  <a:srgbClr val="1F1F1F"/>
                </a:solidFill>
              </a:rPr>
              <a:t>1.Introduction</a:t>
            </a:r>
            <a:endParaRPr sz="2500">
              <a:solidFill>
                <a:srgbClr val="1F1F1F"/>
              </a:solidFill>
            </a:endParaRPr>
          </a:p>
          <a:p>
            <a:pPr indent="0" lvl="0" marL="0" marR="0" rtl="0" algn="l">
              <a:lnSpc>
                <a:spcPct val="100000"/>
              </a:lnSpc>
              <a:spcBef>
                <a:spcPts val="2000"/>
              </a:spcBef>
              <a:spcAft>
                <a:spcPts val="0"/>
              </a:spcAft>
              <a:buClr>
                <a:srgbClr val="000000"/>
              </a:buClr>
              <a:buSzPts val="1400"/>
              <a:buFont typeface="Arial"/>
              <a:buNone/>
            </a:pPr>
            <a:r>
              <a:rPr lang="en" sz="2500">
                <a:solidFill>
                  <a:srgbClr val="1F1F1F"/>
                </a:solidFill>
              </a:rPr>
              <a:t>2.big.Little</a:t>
            </a:r>
            <a:r>
              <a:rPr lang="en" sz="2500">
                <a:solidFill>
                  <a:srgbClr val="1F1F1F"/>
                </a:solidFill>
              </a:rPr>
              <a:t> Architecture Context (fr. ARM)</a:t>
            </a:r>
            <a:endParaRPr sz="2500">
              <a:solidFill>
                <a:srgbClr val="1F1F1F"/>
              </a:solidFill>
            </a:endParaRPr>
          </a:p>
          <a:p>
            <a:pPr indent="0" lvl="0" marL="0" marR="0" rtl="0" algn="l">
              <a:lnSpc>
                <a:spcPct val="100000"/>
              </a:lnSpc>
              <a:spcBef>
                <a:spcPts val="2000"/>
              </a:spcBef>
              <a:spcAft>
                <a:spcPts val="0"/>
              </a:spcAft>
              <a:buClr>
                <a:srgbClr val="000000"/>
              </a:buClr>
              <a:buSzPts val="1400"/>
              <a:buFont typeface="Arial"/>
              <a:buNone/>
            </a:pPr>
            <a:r>
              <a:rPr lang="en" sz="2500">
                <a:solidFill>
                  <a:srgbClr val="1F1F1F"/>
                </a:solidFill>
              </a:rPr>
              <a:t>3.Completely Fair Scheduler (CFS)</a:t>
            </a:r>
            <a:endParaRPr sz="2500">
              <a:solidFill>
                <a:srgbClr val="1F1F1F"/>
              </a:solidFill>
            </a:endParaRPr>
          </a:p>
          <a:p>
            <a:pPr indent="0" lvl="0" marL="0" marR="0" rtl="0" algn="l">
              <a:lnSpc>
                <a:spcPct val="100000"/>
              </a:lnSpc>
              <a:spcBef>
                <a:spcPts val="2000"/>
              </a:spcBef>
              <a:spcAft>
                <a:spcPts val="0"/>
              </a:spcAft>
              <a:buClr>
                <a:srgbClr val="000000"/>
              </a:buClr>
              <a:buSzPts val="1400"/>
              <a:buFont typeface="Arial"/>
              <a:buNone/>
            </a:pPr>
            <a:r>
              <a:rPr lang="en" sz="2500">
                <a:solidFill>
                  <a:srgbClr val="1F1F1F"/>
                </a:solidFill>
              </a:rPr>
              <a:t>4.</a:t>
            </a:r>
            <a:r>
              <a:rPr lang="en" sz="2500">
                <a:solidFill>
                  <a:srgbClr val="1F1F1F"/>
                </a:solidFill>
              </a:rPr>
              <a:t>Energy Aware Scheduling (EAS)</a:t>
            </a:r>
            <a:endParaRPr sz="2500">
              <a:solidFill>
                <a:srgbClr val="1F1F1F"/>
              </a:solidFill>
            </a:endParaRPr>
          </a:p>
        </p:txBody>
      </p:sp>
      <p:pic>
        <p:nvPicPr>
          <p:cNvPr id="94" name="Google Shape;94;p2"/>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pic>
        <p:nvPicPr>
          <p:cNvPr id="95" name="Google Shape;95;p2"/>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cxnSp>
        <p:nvCxnSpPr>
          <p:cNvPr id="96" name="Google Shape;96;p2"/>
          <p:cNvCxnSpPr/>
          <p:nvPr/>
        </p:nvCxnSpPr>
        <p:spPr>
          <a:xfrm>
            <a:off x="417169" y="903206"/>
            <a:ext cx="8547075" cy="675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97" name="Google Shape;97;p2"/>
          <p:cNvSpPr txBox="1"/>
          <p:nvPr>
            <p:ph type="ctrTitle"/>
          </p:nvPr>
        </p:nvSpPr>
        <p:spPr>
          <a:xfrm>
            <a:off x="1200150" y="384581"/>
            <a:ext cx="7687800" cy="536700"/>
          </a:xfrm>
          <a:prstGeom prst="rect">
            <a:avLst/>
          </a:prstGeom>
          <a:noFill/>
          <a:ln>
            <a:noFill/>
          </a:ln>
        </p:spPr>
        <p:txBody>
          <a:bodyPr anchorCtr="0" anchor="b" bIns="34275" lIns="68575" spcFirstLastPara="1" rIns="68575" wrap="square" tIns="34275">
            <a:normAutofit fontScale="90000"/>
          </a:bodyPr>
          <a:lstStyle/>
          <a:p>
            <a:pPr indent="0" lvl="0" marL="0" rtl="0" algn="r">
              <a:lnSpc>
                <a:spcPct val="90000"/>
              </a:lnSpc>
              <a:spcBef>
                <a:spcPts val="0"/>
              </a:spcBef>
              <a:spcAft>
                <a:spcPts val="0"/>
              </a:spcAft>
              <a:buClr>
                <a:schemeClr val="dk1"/>
              </a:buClr>
              <a:buSzPct val="100000"/>
              <a:buFont typeface="Calibri"/>
              <a:buNone/>
            </a:pPr>
            <a:r>
              <a:rPr lang="en">
                <a:solidFill>
                  <a:srgbClr val="666666"/>
                </a:solidFill>
                <a:latin typeface="Times New Roman"/>
                <a:ea typeface="Times New Roman"/>
                <a:cs typeface="Times New Roman"/>
                <a:sym typeface="Times New Roman"/>
              </a:rPr>
              <a:t>Outline</a:t>
            </a:r>
            <a:endParaRPr/>
          </a:p>
        </p:txBody>
      </p:sp>
      <p:sp>
        <p:nvSpPr>
          <p:cNvPr id="98" name="Google Shape;98;p2"/>
          <p:cNvSpPr txBox="1"/>
          <p:nvPr>
            <p:ph idx="12" type="sldNum"/>
          </p:nvPr>
        </p:nvSpPr>
        <p:spPr>
          <a:xfrm>
            <a:off x="6457950" y="4767263"/>
            <a:ext cx="2057400" cy="273825"/>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pic>
        <p:nvPicPr>
          <p:cNvPr id="99" name="Google Shape;99;p2"/>
          <p:cNvPicPr preferRelativeResize="0"/>
          <p:nvPr/>
        </p:nvPicPr>
        <p:blipFill rotWithShape="1">
          <a:blip r:embed="rId4">
            <a:alphaModFix/>
          </a:blip>
          <a:srcRect b="10041" l="9017" r="8180" t="7849"/>
          <a:stretch/>
        </p:blipFill>
        <p:spPr>
          <a:xfrm rot="5400000">
            <a:off x="-175600" y="1714537"/>
            <a:ext cx="3378125" cy="2194975"/>
          </a:xfrm>
          <a:prstGeom prst="rect">
            <a:avLst/>
          </a:prstGeom>
          <a:noFill/>
          <a:ln>
            <a:noFill/>
          </a:ln>
        </p:spPr>
      </p:pic>
      <p:pic>
        <p:nvPicPr>
          <p:cNvPr id="100" name="Google Shape;100;p2"/>
          <p:cNvPicPr preferRelativeResize="0"/>
          <p:nvPr/>
        </p:nvPicPr>
        <p:blipFill>
          <a:blip r:embed="rId5">
            <a:alphaModFix/>
          </a:blip>
          <a:stretch>
            <a:fillRect/>
          </a:stretch>
        </p:blipFill>
        <p:spPr>
          <a:xfrm rot="5400000">
            <a:off x="1836575" y="2034275"/>
            <a:ext cx="3373400" cy="1555500"/>
          </a:xfrm>
          <a:prstGeom prst="rect">
            <a:avLst/>
          </a:prstGeom>
          <a:noFill/>
          <a:ln>
            <a:noFill/>
          </a:ln>
        </p:spPr>
      </p:pic>
      <p:sp>
        <p:nvSpPr>
          <p:cNvPr id="101" name="Google Shape;101;p2"/>
          <p:cNvSpPr txBox="1"/>
          <p:nvPr/>
        </p:nvSpPr>
        <p:spPr>
          <a:xfrm>
            <a:off x="2745575" y="4626450"/>
            <a:ext cx="15555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888888"/>
                </a:solidFill>
                <a:latin typeface="Calibri"/>
                <a:ea typeface="Calibri"/>
                <a:cs typeface="Calibri"/>
                <a:sym typeface="Calibri"/>
              </a:rPr>
              <a:t>Intel </a:t>
            </a:r>
            <a:r>
              <a:rPr lang="en" sz="1000">
                <a:solidFill>
                  <a:srgbClr val="888888"/>
                </a:solidFill>
                <a:latin typeface="Calibri"/>
                <a:ea typeface="Calibri"/>
                <a:cs typeface="Calibri"/>
                <a:sym typeface="Calibri"/>
              </a:rPr>
              <a:t>i9-13900K</a:t>
            </a:r>
            <a:endParaRPr sz="1000">
              <a:solidFill>
                <a:srgbClr val="888888"/>
              </a:solidFill>
              <a:latin typeface="Calibri"/>
              <a:ea typeface="Calibri"/>
              <a:cs typeface="Calibri"/>
              <a:sym typeface="Calibri"/>
            </a:endParaRPr>
          </a:p>
        </p:txBody>
      </p:sp>
      <p:sp>
        <p:nvSpPr>
          <p:cNvPr id="102" name="Google Shape;102;p2"/>
          <p:cNvSpPr txBox="1"/>
          <p:nvPr/>
        </p:nvSpPr>
        <p:spPr>
          <a:xfrm>
            <a:off x="416013" y="4626450"/>
            <a:ext cx="2195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888888"/>
                </a:solidFill>
                <a:latin typeface="Calibri"/>
                <a:ea typeface="Calibri"/>
                <a:cs typeface="Calibri"/>
                <a:sym typeface="Calibri"/>
              </a:rPr>
              <a:t>Apple A17 Pro</a:t>
            </a:r>
            <a:endParaRPr sz="1000">
              <a:solidFill>
                <a:srgbClr val="888888"/>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2cc9ddd4c28_0_913"/>
          <p:cNvSpPr txBox="1"/>
          <p:nvPr>
            <p:ph idx="1" type="body"/>
          </p:nvPr>
        </p:nvSpPr>
        <p:spPr>
          <a:xfrm>
            <a:off x="628650" y="1089077"/>
            <a:ext cx="7886700" cy="1388400"/>
          </a:xfrm>
          <a:prstGeom prst="rect">
            <a:avLst/>
          </a:prstGeom>
        </p:spPr>
        <p:txBody>
          <a:bodyPr anchorCtr="0" anchor="t" bIns="34275" lIns="68575" spcFirstLastPara="1" rIns="68575" wrap="square" tIns="34275">
            <a:noAutofit/>
          </a:bodyPr>
          <a:lstStyle/>
          <a:p>
            <a:pPr indent="0" lvl="0" marL="0" rtl="0" algn="l">
              <a:lnSpc>
                <a:spcPct val="115000"/>
              </a:lnSpc>
              <a:spcBef>
                <a:spcPts val="1500"/>
              </a:spcBef>
              <a:spcAft>
                <a:spcPts val="0"/>
              </a:spcAft>
              <a:buNone/>
            </a:pPr>
            <a:r>
              <a:rPr lang="en" sz="1600">
                <a:solidFill>
                  <a:srgbClr val="0D0D0D"/>
                </a:solidFill>
                <a:highlight>
                  <a:srgbClr val="FFFFFF"/>
                </a:highlight>
                <a:latin typeface="Arial"/>
                <a:ea typeface="Arial"/>
                <a:cs typeface="Arial"/>
                <a:sym typeface="Arial"/>
              </a:rPr>
              <a:t>Before the advent of Symmetric Multiprocessing (SMP), c</a:t>
            </a:r>
            <a:r>
              <a:rPr lang="en" sz="1600">
                <a:solidFill>
                  <a:srgbClr val="0D0D0D"/>
                </a:solidFill>
                <a:highlight>
                  <a:srgbClr val="FFFFFF"/>
                </a:highlight>
                <a:latin typeface="Arial"/>
                <a:ea typeface="Arial"/>
                <a:cs typeface="Arial"/>
                <a:sym typeface="Arial"/>
              </a:rPr>
              <a:t>oncept of Asymmetric Multiprocessing (ASMP) emerged in the 1960s and 1970s as a cost-effective method to enhance computing power by adding more CPUs without significant costs. </a:t>
            </a:r>
            <a:endParaRPr sz="1600">
              <a:solidFill>
                <a:srgbClr val="0D0D0D"/>
              </a:solidFill>
              <a:highlight>
                <a:srgbClr val="FFFFFF"/>
              </a:highlight>
              <a:latin typeface="Arial"/>
              <a:ea typeface="Arial"/>
              <a:cs typeface="Arial"/>
              <a:sym typeface="Arial"/>
            </a:endParaRPr>
          </a:p>
          <a:p>
            <a:pPr indent="0" lvl="0" marL="0" rtl="0" algn="l">
              <a:lnSpc>
                <a:spcPct val="115000"/>
              </a:lnSpc>
              <a:spcBef>
                <a:spcPts val="1500"/>
              </a:spcBef>
              <a:spcAft>
                <a:spcPts val="1500"/>
              </a:spcAft>
              <a:buNone/>
            </a:pPr>
            <a:r>
              <a:rPr lang="en" sz="1600">
                <a:solidFill>
                  <a:srgbClr val="0D0D0D"/>
                </a:solidFill>
                <a:highlight>
                  <a:srgbClr val="FFFFFF"/>
                </a:highlight>
                <a:latin typeface="Arial"/>
                <a:ea typeface="Arial"/>
                <a:cs typeface="Arial"/>
                <a:sym typeface="Arial"/>
              </a:rPr>
              <a:t>In recent years, ASMP architecture like big.Little has emerged mainly to solve the contradiction between power consumption and performance. </a:t>
            </a:r>
            <a:endParaRPr sz="1600">
              <a:solidFill>
                <a:srgbClr val="0D0D0D"/>
              </a:solidFill>
              <a:highlight>
                <a:srgbClr val="FFFFFF"/>
              </a:highlight>
              <a:latin typeface="Arial"/>
              <a:ea typeface="Arial"/>
              <a:cs typeface="Arial"/>
              <a:sym typeface="Arial"/>
            </a:endParaRPr>
          </a:p>
        </p:txBody>
      </p:sp>
      <p:sp>
        <p:nvSpPr>
          <p:cNvPr id="108" name="Google Shape;108;g2cc9ddd4c28_0_913"/>
          <p:cNvSpPr txBox="1"/>
          <p:nvPr/>
        </p:nvSpPr>
        <p:spPr>
          <a:xfrm>
            <a:off x="1202938" y="4668750"/>
            <a:ext cx="3000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D0D0D"/>
                </a:solidFill>
                <a:highlight>
                  <a:srgbClr val="FFFFFF"/>
                </a:highlight>
              </a:rPr>
              <a:t>Burroughs B5000</a:t>
            </a:r>
            <a:endParaRPr/>
          </a:p>
        </p:txBody>
      </p:sp>
      <p:sp>
        <p:nvSpPr>
          <p:cNvPr id="109" name="Google Shape;109;g2cc9ddd4c28_0_913"/>
          <p:cNvSpPr txBox="1"/>
          <p:nvPr/>
        </p:nvSpPr>
        <p:spPr>
          <a:xfrm>
            <a:off x="5829625" y="4668750"/>
            <a:ext cx="3000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0D0D0D"/>
                </a:solidFill>
                <a:highlight>
                  <a:srgbClr val="FFFFFF"/>
                </a:highlight>
              </a:rPr>
              <a:t>CDC 6500</a:t>
            </a:r>
            <a:endParaRPr/>
          </a:p>
        </p:txBody>
      </p:sp>
      <p:pic>
        <p:nvPicPr>
          <p:cNvPr id="110" name="Google Shape;110;g2cc9ddd4c28_0_913"/>
          <p:cNvPicPr preferRelativeResize="0"/>
          <p:nvPr/>
        </p:nvPicPr>
        <p:blipFill rotWithShape="1">
          <a:blip r:embed="rId3">
            <a:alphaModFix/>
          </a:blip>
          <a:srcRect b="21727" l="0" r="0" t="2485"/>
          <a:stretch/>
        </p:blipFill>
        <p:spPr>
          <a:xfrm>
            <a:off x="0" y="2854400"/>
            <a:ext cx="5405904" cy="1814350"/>
          </a:xfrm>
          <a:prstGeom prst="rect">
            <a:avLst/>
          </a:prstGeom>
          <a:noFill/>
          <a:ln>
            <a:noFill/>
          </a:ln>
        </p:spPr>
      </p:pic>
      <p:pic>
        <p:nvPicPr>
          <p:cNvPr id="111" name="Google Shape;111;g2cc9ddd4c28_0_913"/>
          <p:cNvPicPr preferRelativeResize="0"/>
          <p:nvPr/>
        </p:nvPicPr>
        <p:blipFill>
          <a:blip r:embed="rId4">
            <a:alphaModFix/>
          </a:blip>
          <a:stretch>
            <a:fillRect/>
          </a:stretch>
        </p:blipFill>
        <p:spPr>
          <a:xfrm>
            <a:off x="5515263" y="2854388"/>
            <a:ext cx="3628749" cy="1814374"/>
          </a:xfrm>
          <a:prstGeom prst="rect">
            <a:avLst/>
          </a:prstGeom>
          <a:noFill/>
          <a:ln>
            <a:noFill/>
          </a:ln>
        </p:spPr>
      </p:pic>
      <p:pic>
        <p:nvPicPr>
          <p:cNvPr id="112" name="Google Shape;112;g2cc9ddd4c28_0_913"/>
          <p:cNvPicPr preferRelativeResize="0"/>
          <p:nvPr/>
        </p:nvPicPr>
        <p:blipFill rotWithShape="1">
          <a:blip r:embed="rId5">
            <a:alphaModFix/>
          </a:blip>
          <a:srcRect b="0" l="0" r="0" t="0"/>
          <a:stretch/>
        </p:blipFill>
        <p:spPr>
          <a:xfrm>
            <a:off x="415987" y="203362"/>
            <a:ext cx="3598594" cy="794250"/>
          </a:xfrm>
          <a:prstGeom prst="rect">
            <a:avLst/>
          </a:prstGeom>
          <a:noFill/>
          <a:ln>
            <a:noFill/>
          </a:ln>
        </p:spPr>
      </p:pic>
      <p:pic>
        <p:nvPicPr>
          <p:cNvPr id="113" name="Google Shape;113;g2cc9ddd4c28_0_913"/>
          <p:cNvPicPr preferRelativeResize="0"/>
          <p:nvPr/>
        </p:nvPicPr>
        <p:blipFill rotWithShape="1">
          <a:blip r:embed="rId5">
            <a:alphaModFix/>
          </a:blip>
          <a:srcRect b="0" l="0" r="0" t="0"/>
          <a:stretch/>
        </p:blipFill>
        <p:spPr>
          <a:xfrm>
            <a:off x="415987" y="203362"/>
            <a:ext cx="3598594" cy="794250"/>
          </a:xfrm>
          <a:prstGeom prst="rect">
            <a:avLst/>
          </a:prstGeom>
          <a:noFill/>
          <a:ln>
            <a:noFill/>
          </a:ln>
        </p:spPr>
      </p:pic>
      <p:sp>
        <p:nvSpPr>
          <p:cNvPr id="114" name="Google Shape;114;g2cc9ddd4c28_0_913"/>
          <p:cNvSpPr txBox="1"/>
          <p:nvPr>
            <p:ph idx="4294967295" type="ctrTitle"/>
          </p:nvPr>
        </p:nvSpPr>
        <p:spPr>
          <a:xfrm>
            <a:off x="1200150" y="384581"/>
            <a:ext cx="7687800" cy="536700"/>
          </a:xfrm>
          <a:prstGeom prst="rect">
            <a:avLst/>
          </a:prstGeom>
          <a:noFill/>
          <a:ln>
            <a:noFill/>
          </a:ln>
        </p:spPr>
        <p:txBody>
          <a:bodyPr anchorCtr="0" anchor="b" bIns="34275" lIns="68575" spcFirstLastPara="1" rIns="68575" wrap="square" tIns="34275">
            <a:normAutofit fontScale="90000"/>
          </a:bodyPr>
          <a:lstStyle/>
          <a:p>
            <a:pPr indent="0" lvl="0" marL="0" rtl="0" algn="r">
              <a:lnSpc>
                <a:spcPct val="90000"/>
              </a:lnSpc>
              <a:spcBef>
                <a:spcPts val="0"/>
              </a:spcBef>
              <a:spcAft>
                <a:spcPts val="0"/>
              </a:spcAft>
              <a:buClr>
                <a:schemeClr val="dk1"/>
              </a:buClr>
              <a:buSzPct val="100000"/>
              <a:buFont typeface="Calibri"/>
              <a:buNone/>
            </a:pPr>
            <a:r>
              <a:rPr lang="en" sz="4500">
                <a:solidFill>
                  <a:srgbClr val="666666"/>
                </a:solidFill>
                <a:latin typeface="Times New Roman"/>
                <a:ea typeface="Times New Roman"/>
                <a:cs typeface="Times New Roman"/>
                <a:sym typeface="Times New Roman"/>
              </a:rPr>
              <a:t>History</a:t>
            </a:r>
            <a:endParaRPr/>
          </a:p>
        </p:txBody>
      </p:sp>
      <p:cxnSp>
        <p:nvCxnSpPr>
          <p:cNvPr id="115" name="Google Shape;115;g2cc9ddd4c28_0_913"/>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116" name="Google Shape;116;g2cc9ddd4c28_0_913"/>
          <p:cNvSpPr txBox="1"/>
          <p:nvPr/>
        </p:nvSpPr>
        <p:spPr>
          <a:xfrm>
            <a:off x="0" y="4881900"/>
            <a:ext cx="3000000" cy="26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
                <a:solidFill>
                  <a:srgbClr val="0D0D0D"/>
                </a:solidFill>
                <a:highlight>
                  <a:schemeClr val="lt1"/>
                </a:highlight>
              </a:rPr>
              <a:t>https://livingcomputers.org/Computer-Collection/Vintage-Computers/Mainframes/CDC-6500.aspx</a:t>
            </a:r>
            <a:endParaRPr sz="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2cc14de2f13_0_0"/>
          <p:cNvSpPr txBox="1"/>
          <p:nvPr>
            <p:ph idx="1" type="subTitle"/>
          </p:nvPr>
        </p:nvSpPr>
        <p:spPr>
          <a:xfrm>
            <a:off x="901275" y="930088"/>
            <a:ext cx="7193700" cy="36648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What is big.LITTLE?</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Complex multicore CPU architecture combining...</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Several high performance “big” cores</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Several lower power “small” cores</a:t>
            </a:r>
            <a:endParaRPr sz="2500">
              <a:solidFill>
                <a:srgbClr val="1F1F1F"/>
              </a:solidFill>
              <a:latin typeface="Times New Roman"/>
              <a:ea typeface="Times New Roman"/>
              <a:cs typeface="Times New Roman"/>
              <a:sym typeface="Times New Roman"/>
            </a:endParaRPr>
          </a:p>
        </p:txBody>
      </p:sp>
      <p:pic>
        <p:nvPicPr>
          <p:cNvPr id="122" name="Google Shape;122;g2cc14de2f13_0_0"/>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pic>
        <p:nvPicPr>
          <p:cNvPr id="123" name="Google Shape;123;g2cc14de2f13_0_0"/>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cxnSp>
        <p:nvCxnSpPr>
          <p:cNvPr id="124" name="Google Shape;124;g2cc14de2f13_0_0"/>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125" name="Google Shape;125;g2cc14de2f13_0_0"/>
          <p:cNvSpPr txBox="1"/>
          <p:nvPr>
            <p:ph type="ctrTitle"/>
          </p:nvPr>
        </p:nvSpPr>
        <p:spPr>
          <a:xfrm>
            <a:off x="1200150" y="384581"/>
            <a:ext cx="7687800" cy="536700"/>
          </a:xfrm>
          <a:prstGeom prst="rect">
            <a:avLst/>
          </a:prstGeom>
          <a:noFill/>
          <a:ln>
            <a:noFill/>
          </a:ln>
        </p:spPr>
        <p:txBody>
          <a:bodyPr anchorCtr="0" anchor="b" bIns="34275" lIns="68575" spcFirstLastPara="1" rIns="68575" wrap="square" tIns="34275">
            <a:normAutofit fontScale="90000"/>
          </a:bodyPr>
          <a:lstStyle/>
          <a:p>
            <a:pPr indent="0" lvl="0" marL="0" rtl="0" algn="r">
              <a:lnSpc>
                <a:spcPct val="90000"/>
              </a:lnSpc>
              <a:spcBef>
                <a:spcPts val="0"/>
              </a:spcBef>
              <a:spcAft>
                <a:spcPts val="0"/>
              </a:spcAft>
              <a:buClr>
                <a:schemeClr val="dk1"/>
              </a:buClr>
              <a:buSzPct val="100000"/>
              <a:buFont typeface="Calibri"/>
              <a:buNone/>
            </a:pPr>
            <a:r>
              <a:rPr lang="en">
                <a:solidFill>
                  <a:srgbClr val="666666"/>
                </a:solidFill>
                <a:latin typeface="Times New Roman"/>
                <a:ea typeface="Times New Roman"/>
                <a:cs typeface="Times New Roman"/>
                <a:sym typeface="Times New Roman"/>
              </a:rPr>
              <a:t>Introduction</a:t>
            </a:r>
            <a:endParaRPr/>
          </a:p>
        </p:txBody>
      </p:sp>
      <p:sp>
        <p:nvSpPr>
          <p:cNvPr id="126" name="Google Shape;126;g2cc14de2f13_0_0"/>
          <p:cNvSpPr txBox="1"/>
          <p:nvPr/>
        </p:nvSpPr>
        <p:spPr>
          <a:xfrm>
            <a:off x="1710227" y="4300594"/>
            <a:ext cx="5723700" cy="4002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rgbClr val="000000"/>
              </a:buClr>
              <a:buSzPts val="1700"/>
              <a:buFont typeface="Arial"/>
              <a:buNone/>
            </a:pPr>
            <a:r>
              <a:t/>
            </a:r>
            <a:endParaRPr b="1" i="0" sz="1700" u="none" cap="none" strike="noStrike">
              <a:solidFill>
                <a:srgbClr val="000000"/>
              </a:solidFill>
              <a:latin typeface="Times New Roman"/>
              <a:ea typeface="Times New Roman"/>
              <a:cs typeface="Times New Roman"/>
              <a:sym typeface="Times New Roman"/>
            </a:endParaRPr>
          </a:p>
        </p:txBody>
      </p:sp>
      <p:sp>
        <p:nvSpPr>
          <p:cNvPr id="127" name="Google Shape;127;g2cc14de2f13_0_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pic>
        <p:nvPicPr>
          <p:cNvPr id="128" name="Google Shape;128;g2cc14de2f13_0_0"/>
          <p:cNvPicPr preferRelativeResize="0"/>
          <p:nvPr/>
        </p:nvPicPr>
        <p:blipFill>
          <a:blip r:embed="rId4">
            <a:alphaModFix/>
          </a:blip>
          <a:stretch>
            <a:fillRect/>
          </a:stretch>
        </p:blipFill>
        <p:spPr>
          <a:xfrm>
            <a:off x="1928813" y="2670850"/>
            <a:ext cx="5286375" cy="1924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2cc14de2f13_0_15"/>
          <p:cNvSpPr txBox="1"/>
          <p:nvPr>
            <p:ph idx="1" type="subTitle"/>
          </p:nvPr>
        </p:nvSpPr>
        <p:spPr>
          <a:xfrm>
            <a:off x="901275" y="1102500"/>
            <a:ext cx="7193700" cy="36648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Why big.LITTLE?</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Targeting optimal power saving/performance</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balance</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Real life CPU load is bursty</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big.LITTLE allows for running power hungry cores only when bursts are coming</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Peak performance only when it's needed</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Power optimized cores run most of the time</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More options for fine tuning compared to standard</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SMP</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2500">
              <a:solidFill>
                <a:srgbClr val="1F1F1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2500">
              <a:solidFill>
                <a:srgbClr val="1F1F1F"/>
              </a:solidFill>
              <a:latin typeface="Times New Roman"/>
              <a:ea typeface="Times New Roman"/>
              <a:cs typeface="Times New Roman"/>
              <a:sym typeface="Times New Roman"/>
            </a:endParaRPr>
          </a:p>
        </p:txBody>
      </p:sp>
      <p:pic>
        <p:nvPicPr>
          <p:cNvPr id="134" name="Google Shape;134;g2cc14de2f13_0_15"/>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pic>
        <p:nvPicPr>
          <p:cNvPr id="135" name="Google Shape;135;g2cc14de2f13_0_15"/>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cxnSp>
        <p:nvCxnSpPr>
          <p:cNvPr id="136" name="Google Shape;136;g2cc14de2f13_0_15"/>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137" name="Google Shape;137;g2cc14de2f13_0_15"/>
          <p:cNvSpPr txBox="1"/>
          <p:nvPr>
            <p:ph type="ctrTitle"/>
          </p:nvPr>
        </p:nvSpPr>
        <p:spPr>
          <a:xfrm>
            <a:off x="1200150" y="384581"/>
            <a:ext cx="7687800" cy="536700"/>
          </a:xfrm>
          <a:prstGeom prst="rect">
            <a:avLst/>
          </a:prstGeom>
          <a:noFill/>
          <a:ln>
            <a:noFill/>
          </a:ln>
        </p:spPr>
        <p:txBody>
          <a:bodyPr anchorCtr="0" anchor="b" bIns="34275" lIns="68575" spcFirstLastPara="1" rIns="68575" wrap="square" tIns="34275">
            <a:normAutofit fontScale="90000"/>
          </a:bodyPr>
          <a:lstStyle/>
          <a:p>
            <a:pPr indent="0" lvl="0" marL="0" rtl="0" algn="r">
              <a:lnSpc>
                <a:spcPct val="90000"/>
              </a:lnSpc>
              <a:spcBef>
                <a:spcPts val="0"/>
              </a:spcBef>
              <a:spcAft>
                <a:spcPts val="0"/>
              </a:spcAft>
              <a:buClr>
                <a:schemeClr val="dk1"/>
              </a:buClr>
              <a:buSzPct val="100000"/>
              <a:buFont typeface="Calibri"/>
              <a:buNone/>
            </a:pPr>
            <a:r>
              <a:rPr lang="en">
                <a:solidFill>
                  <a:srgbClr val="666666"/>
                </a:solidFill>
                <a:latin typeface="Times New Roman"/>
                <a:ea typeface="Times New Roman"/>
                <a:cs typeface="Times New Roman"/>
                <a:sym typeface="Times New Roman"/>
              </a:rPr>
              <a:t>Introduction</a:t>
            </a:r>
            <a:endParaRPr/>
          </a:p>
        </p:txBody>
      </p:sp>
      <p:sp>
        <p:nvSpPr>
          <p:cNvPr id="138" name="Google Shape;138;g2cc14de2f13_0_15"/>
          <p:cNvSpPr txBox="1"/>
          <p:nvPr/>
        </p:nvSpPr>
        <p:spPr>
          <a:xfrm>
            <a:off x="1710227" y="4300594"/>
            <a:ext cx="5723700" cy="4002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rgbClr val="000000"/>
              </a:buClr>
              <a:buSzPts val="1700"/>
              <a:buFont typeface="Arial"/>
              <a:buNone/>
            </a:pPr>
            <a:r>
              <a:t/>
            </a:r>
            <a:endParaRPr b="1" i="0" sz="1700" u="none" cap="none" strike="noStrike">
              <a:solidFill>
                <a:srgbClr val="000000"/>
              </a:solidFill>
              <a:latin typeface="Times New Roman"/>
              <a:ea typeface="Times New Roman"/>
              <a:cs typeface="Times New Roman"/>
              <a:sym typeface="Times New Roman"/>
            </a:endParaRPr>
          </a:p>
        </p:txBody>
      </p:sp>
      <p:sp>
        <p:nvSpPr>
          <p:cNvPr id="139" name="Google Shape;139;g2cc14de2f13_0_1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2cc14de2f13_0_26"/>
          <p:cNvSpPr txBox="1"/>
          <p:nvPr>
            <p:ph idx="1" type="subTitle"/>
          </p:nvPr>
        </p:nvSpPr>
        <p:spPr>
          <a:xfrm>
            <a:off x="901275" y="903200"/>
            <a:ext cx="7193700" cy="36648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Big / LITTLE cores: how to combine</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Clustered switching</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A cluster of big cores and a cluster of little ones</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The OS can only use one cluster at a time</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Standard SMP scheduling within the cluster</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2500">
              <a:solidFill>
                <a:srgbClr val="1F1F1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2500">
              <a:solidFill>
                <a:srgbClr val="1F1F1F"/>
              </a:solidFill>
              <a:latin typeface="Times New Roman"/>
              <a:ea typeface="Times New Roman"/>
              <a:cs typeface="Times New Roman"/>
              <a:sym typeface="Times New Roman"/>
            </a:endParaRPr>
          </a:p>
        </p:txBody>
      </p:sp>
      <p:pic>
        <p:nvPicPr>
          <p:cNvPr id="145" name="Google Shape;145;g2cc14de2f13_0_26"/>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pic>
        <p:nvPicPr>
          <p:cNvPr id="146" name="Google Shape;146;g2cc14de2f13_0_26"/>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cxnSp>
        <p:nvCxnSpPr>
          <p:cNvPr id="147" name="Google Shape;147;g2cc14de2f13_0_26"/>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148" name="Google Shape;148;g2cc14de2f13_0_26"/>
          <p:cNvSpPr txBox="1"/>
          <p:nvPr>
            <p:ph type="ctrTitle"/>
          </p:nvPr>
        </p:nvSpPr>
        <p:spPr>
          <a:xfrm>
            <a:off x="1200150" y="384581"/>
            <a:ext cx="7687800" cy="536700"/>
          </a:xfrm>
          <a:prstGeom prst="rect">
            <a:avLst/>
          </a:prstGeom>
          <a:noFill/>
          <a:ln>
            <a:noFill/>
          </a:ln>
        </p:spPr>
        <p:txBody>
          <a:bodyPr anchorCtr="0" anchor="b" bIns="34275" lIns="68575" spcFirstLastPara="1" rIns="68575" wrap="square" tIns="34275">
            <a:normAutofit fontScale="90000"/>
          </a:bodyPr>
          <a:lstStyle/>
          <a:p>
            <a:pPr indent="0" lvl="0" marL="0" rtl="0" algn="r">
              <a:spcBef>
                <a:spcPts val="0"/>
              </a:spcBef>
              <a:spcAft>
                <a:spcPts val="0"/>
              </a:spcAft>
              <a:buClr>
                <a:schemeClr val="dk1"/>
              </a:buClr>
              <a:buSzPct val="100000"/>
              <a:buFont typeface="Calibri"/>
              <a:buNone/>
            </a:pPr>
            <a:r>
              <a:rPr lang="en">
                <a:solidFill>
                  <a:srgbClr val="666666"/>
                </a:solidFill>
                <a:latin typeface="Times New Roman"/>
                <a:ea typeface="Times New Roman"/>
                <a:cs typeface="Times New Roman"/>
                <a:sym typeface="Times New Roman"/>
              </a:rPr>
              <a:t>Context</a:t>
            </a:r>
            <a:endParaRPr/>
          </a:p>
        </p:txBody>
      </p:sp>
      <p:sp>
        <p:nvSpPr>
          <p:cNvPr id="149" name="Google Shape;149;g2cc14de2f13_0_26"/>
          <p:cNvSpPr txBox="1"/>
          <p:nvPr/>
        </p:nvSpPr>
        <p:spPr>
          <a:xfrm>
            <a:off x="1710227" y="4300594"/>
            <a:ext cx="5723700" cy="4002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rgbClr val="000000"/>
              </a:buClr>
              <a:buSzPts val="1700"/>
              <a:buFont typeface="Arial"/>
              <a:buNone/>
            </a:pPr>
            <a:r>
              <a:t/>
            </a:r>
            <a:endParaRPr b="1" i="0" sz="1700" u="none" cap="none" strike="noStrike">
              <a:solidFill>
                <a:srgbClr val="000000"/>
              </a:solidFill>
              <a:latin typeface="Times New Roman"/>
              <a:ea typeface="Times New Roman"/>
              <a:cs typeface="Times New Roman"/>
              <a:sym typeface="Times New Roman"/>
            </a:endParaRPr>
          </a:p>
        </p:txBody>
      </p:sp>
      <p:sp>
        <p:nvSpPr>
          <p:cNvPr id="150" name="Google Shape;150;g2cc14de2f13_0_2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pic>
        <p:nvPicPr>
          <p:cNvPr id="151" name="Google Shape;151;g2cc14de2f13_0_26"/>
          <p:cNvPicPr preferRelativeResize="0"/>
          <p:nvPr/>
        </p:nvPicPr>
        <p:blipFill>
          <a:blip r:embed="rId4">
            <a:alphaModFix/>
          </a:blip>
          <a:stretch>
            <a:fillRect/>
          </a:stretch>
        </p:blipFill>
        <p:spPr>
          <a:xfrm>
            <a:off x="1854925" y="2995025"/>
            <a:ext cx="5286375" cy="1924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2cc22deec5e_0_16"/>
          <p:cNvSpPr txBox="1"/>
          <p:nvPr>
            <p:ph idx="1" type="subTitle"/>
          </p:nvPr>
        </p:nvSpPr>
        <p:spPr>
          <a:xfrm>
            <a:off x="901275" y="903200"/>
            <a:ext cx="7193700" cy="36648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Big / LITTLE cores: how to combine</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In-kernel switching (CPU migration)</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Little and big cores are split into pairs</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2500">
              <a:solidFill>
                <a:srgbClr val="1F1F1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2500">
              <a:solidFill>
                <a:srgbClr val="1F1F1F"/>
              </a:solidFill>
              <a:latin typeface="Times New Roman"/>
              <a:ea typeface="Times New Roman"/>
              <a:cs typeface="Times New Roman"/>
              <a:sym typeface="Times New Roman"/>
            </a:endParaRPr>
          </a:p>
        </p:txBody>
      </p:sp>
      <p:pic>
        <p:nvPicPr>
          <p:cNvPr id="157" name="Google Shape;157;g2cc22deec5e_0_16"/>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pic>
        <p:nvPicPr>
          <p:cNvPr id="158" name="Google Shape;158;g2cc22deec5e_0_16"/>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cxnSp>
        <p:nvCxnSpPr>
          <p:cNvPr id="159" name="Google Shape;159;g2cc22deec5e_0_16"/>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160" name="Google Shape;160;g2cc22deec5e_0_16"/>
          <p:cNvSpPr txBox="1"/>
          <p:nvPr>
            <p:ph type="ctrTitle"/>
          </p:nvPr>
        </p:nvSpPr>
        <p:spPr>
          <a:xfrm>
            <a:off x="1200150" y="384581"/>
            <a:ext cx="7687800" cy="536700"/>
          </a:xfrm>
          <a:prstGeom prst="rect">
            <a:avLst/>
          </a:prstGeom>
          <a:noFill/>
          <a:ln>
            <a:noFill/>
          </a:ln>
        </p:spPr>
        <p:txBody>
          <a:bodyPr anchorCtr="0" anchor="b" bIns="34275" lIns="68575" spcFirstLastPara="1" rIns="68575" wrap="square" tIns="34275">
            <a:normAutofit fontScale="90000"/>
          </a:bodyPr>
          <a:lstStyle/>
          <a:p>
            <a:pPr indent="0" lvl="0" marL="0" rtl="0" algn="r">
              <a:spcBef>
                <a:spcPts val="0"/>
              </a:spcBef>
              <a:spcAft>
                <a:spcPts val="0"/>
              </a:spcAft>
              <a:buClr>
                <a:schemeClr val="dk1"/>
              </a:buClr>
              <a:buSzPct val="100000"/>
              <a:buFont typeface="Calibri"/>
              <a:buNone/>
            </a:pPr>
            <a:r>
              <a:rPr lang="en">
                <a:solidFill>
                  <a:srgbClr val="666666"/>
                </a:solidFill>
                <a:latin typeface="Times New Roman"/>
                <a:ea typeface="Times New Roman"/>
                <a:cs typeface="Times New Roman"/>
                <a:sym typeface="Times New Roman"/>
              </a:rPr>
              <a:t>Context</a:t>
            </a:r>
            <a:endParaRPr/>
          </a:p>
        </p:txBody>
      </p:sp>
      <p:sp>
        <p:nvSpPr>
          <p:cNvPr id="161" name="Google Shape;161;g2cc22deec5e_0_16"/>
          <p:cNvSpPr txBox="1"/>
          <p:nvPr/>
        </p:nvSpPr>
        <p:spPr>
          <a:xfrm>
            <a:off x="1710227" y="4300594"/>
            <a:ext cx="5723700" cy="4002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rgbClr val="000000"/>
              </a:buClr>
              <a:buSzPts val="1700"/>
              <a:buFont typeface="Arial"/>
              <a:buNone/>
            </a:pPr>
            <a:r>
              <a:t/>
            </a:r>
            <a:endParaRPr b="1" i="0" sz="1700" u="none" cap="none" strike="noStrike">
              <a:solidFill>
                <a:srgbClr val="000000"/>
              </a:solidFill>
              <a:latin typeface="Times New Roman"/>
              <a:ea typeface="Times New Roman"/>
              <a:cs typeface="Times New Roman"/>
              <a:sym typeface="Times New Roman"/>
            </a:endParaRPr>
          </a:p>
        </p:txBody>
      </p:sp>
      <p:sp>
        <p:nvSpPr>
          <p:cNvPr id="162" name="Google Shape;162;g2cc22deec5e_0_1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pic>
        <p:nvPicPr>
          <p:cNvPr id="163" name="Google Shape;163;g2cc22deec5e_0_16"/>
          <p:cNvPicPr preferRelativeResize="0"/>
          <p:nvPr/>
        </p:nvPicPr>
        <p:blipFill>
          <a:blip r:embed="rId4">
            <a:alphaModFix/>
          </a:blip>
          <a:stretch>
            <a:fillRect/>
          </a:stretch>
        </p:blipFill>
        <p:spPr>
          <a:xfrm>
            <a:off x="1710213" y="2110813"/>
            <a:ext cx="5286375" cy="22955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2cc22deec5e_0_26"/>
          <p:cNvSpPr txBox="1"/>
          <p:nvPr>
            <p:ph idx="1" type="subTitle"/>
          </p:nvPr>
        </p:nvSpPr>
        <p:spPr>
          <a:xfrm>
            <a:off x="901275" y="903200"/>
            <a:ext cx="7193700" cy="36648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Big / LITTLE cores: how to combine</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Heterogeneous switching (HMP)</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500">
                <a:solidFill>
                  <a:srgbClr val="1F1F1F"/>
                </a:solidFill>
                <a:latin typeface="Times New Roman"/>
                <a:ea typeface="Times New Roman"/>
                <a:cs typeface="Times New Roman"/>
                <a:sym typeface="Times New Roman"/>
              </a:rPr>
              <a:t>– All cores can be used simultaneously</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25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2500">
              <a:solidFill>
                <a:srgbClr val="1F1F1F"/>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2500">
              <a:solidFill>
                <a:srgbClr val="1F1F1F"/>
              </a:solidFill>
              <a:latin typeface="Times New Roman"/>
              <a:ea typeface="Times New Roman"/>
              <a:cs typeface="Times New Roman"/>
              <a:sym typeface="Times New Roman"/>
            </a:endParaRPr>
          </a:p>
        </p:txBody>
      </p:sp>
      <p:pic>
        <p:nvPicPr>
          <p:cNvPr id="169" name="Google Shape;169;g2cc22deec5e_0_26"/>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pic>
        <p:nvPicPr>
          <p:cNvPr id="170" name="Google Shape;170;g2cc22deec5e_0_26"/>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cxnSp>
        <p:nvCxnSpPr>
          <p:cNvPr id="171" name="Google Shape;171;g2cc22deec5e_0_26"/>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172" name="Google Shape;172;g2cc22deec5e_0_26"/>
          <p:cNvSpPr txBox="1"/>
          <p:nvPr>
            <p:ph type="ctrTitle"/>
          </p:nvPr>
        </p:nvSpPr>
        <p:spPr>
          <a:xfrm>
            <a:off x="1200150" y="384581"/>
            <a:ext cx="7687800" cy="536700"/>
          </a:xfrm>
          <a:prstGeom prst="rect">
            <a:avLst/>
          </a:prstGeom>
          <a:noFill/>
          <a:ln>
            <a:noFill/>
          </a:ln>
        </p:spPr>
        <p:txBody>
          <a:bodyPr anchorCtr="0" anchor="b" bIns="34275" lIns="68575" spcFirstLastPara="1" rIns="68575" wrap="square" tIns="34275">
            <a:normAutofit fontScale="90000"/>
          </a:bodyPr>
          <a:lstStyle/>
          <a:p>
            <a:pPr indent="0" lvl="0" marL="0" rtl="0" algn="r">
              <a:spcBef>
                <a:spcPts val="0"/>
              </a:spcBef>
              <a:spcAft>
                <a:spcPts val="0"/>
              </a:spcAft>
              <a:buClr>
                <a:schemeClr val="dk1"/>
              </a:buClr>
              <a:buSzPct val="100000"/>
              <a:buFont typeface="Calibri"/>
              <a:buNone/>
            </a:pPr>
            <a:r>
              <a:rPr lang="en">
                <a:solidFill>
                  <a:srgbClr val="666666"/>
                </a:solidFill>
                <a:latin typeface="Times New Roman"/>
                <a:ea typeface="Times New Roman"/>
                <a:cs typeface="Times New Roman"/>
                <a:sym typeface="Times New Roman"/>
              </a:rPr>
              <a:t>Context</a:t>
            </a:r>
            <a:endParaRPr/>
          </a:p>
        </p:txBody>
      </p:sp>
      <p:sp>
        <p:nvSpPr>
          <p:cNvPr id="173" name="Google Shape;173;g2cc22deec5e_0_26"/>
          <p:cNvSpPr txBox="1"/>
          <p:nvPr/>
        </p:nvSpPr>
        <p:spPr>
          <a:xfrm>
            <a:off x="1710227" y="4300594"/>
            <a:ext cx="5723700" cy="400200"/>
          </a:xfrm>
          <a:prstGeom prst="rect">
            <a:avLst/>
          </a:prstGeom>
          <a:noFill/>
          <a:ln>
            <a:noFill/>
          </a:ln>
        </p:spPr>
        <p:txBody>
          <a:bodyPr anchorCtr="0" anchor="t" bIns="68575" lIns="68575" spcFirstLastPara="1" rIns="68575" wrap="square" tIns="68575">
            <a:spAutoFit/>
          </a:bodyPr>
          <a:lstStyle/>
          <a:p>
            <a:pPr indent="0" lvl="0" marL="0" marR="0" rtl="0" algn="ctr">
              <a:lnSpc>
                <a:spcPct val="100000"/>
              </a:lnSpc>
              <a:spcBef>
                <a:spcPts val="0"/>
              </a:spcBef>
              <a:spcAft>
                <a:spcPts val="0"/>
              </a:spcAft>
              <a:buClr>
                <a:srgbClr val="000000"/>
              </a:buClr>
              <a:buSzPts val="1700"/>
              <a:buFont typeface="Arial"/>
              <a:buNone/>
            </a:pPr>
            <a:r>
              <a:t/>
            </a:r>
            <a:endParaRPr b="1" i="0" sz="1700" u="none" cap="none" strike="noStrike">
              <a:solidFill>
                <a:srgbClr val="000000"/>
              </a:solidFill>
              <a:latin typeface="Times New Roman"/>
              <a:ea typeface="Times New Roman"/>
              <a:cs typeface="Times New Roman"/>
              <a:sym typeface="Times New Roman"/>
            </a:endParaRPr>
          </a:p>
        </p:txBody>
      </p:sp>
      <p:sp>
        <p:nvSpPr>
          <p:cNvPr id="174" name="Google Shape;174;g2cc22deec5e_0_2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pic>
        <p:nvPicPr>
          <p:cNvPr id="175" name="Google Shape;175;g2cc22deec5e_0_26"/>
          <p:cNvPicPr preferRelativeResize="0"/>
          <p:nvPr/>
        </p:nvPicPr>
        <p:blipFill>
          <a:blip r:embed="rId4">
            <a:alphaModFix/>
          </a:blip>
          <a:stretch>
            <a:fillRect/>
          </a:stretch>
        </p:blipFill>
        <p:spPr>
          <a:xfrm>
            <a:off x="1710213" y="2695613"/>
            <a:ext cx="5286375" cy="1095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2cc14de2f13_0_49"/>
          <p:cNvSpPr txBox="1"/>
          <p:nvPr>
            <p:ph idx="1" type="subTitle"/>
          </p:nvPr>
        </p:nvSpPr>
        <p:spPr>
          <a:xfrm>
            <a:off x="886000" y="921275"/>
            <a:ext cx="7687800" cy="41679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Mainline Linux scheduler (“fair”)</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Goals of the completely fair scheduler (CFS)</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Even distribution of task load across cores</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The task ready to run should quickly find core to run on</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Implementation</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Sorting tasks in ascending order by CPU bandwidth</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received</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Red-black trees are used to streamline the process</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The leftmost task off the tree is picked up next</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It has the least spent execution time</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Limitations</a:t>
            </a:r>
            <a:endParaRPr sz="2200">
              <a:solidFill>
                <a:srgbClr val="1F1F1F"/>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 sz="2200">
                <a:solidFill>
                  <a:srgbClr val="1F1F1F"/>
                </a:solidFill>
                <a:latin typeface="Times New Roman"/>
                <a:ea typeface="Times New Roman"/>
                <a:cs typeface="Times New Roman"/>
                <a:sym typeface="Times New Roman"/>
              </a:rPr>
              <a:t>– Implies that the cores are the same (e. g. SMP)</a:t>
            </a:r>
            <a:endParaRPr sz="2200">
              <a:solidFill>
                <a:srgbClr val="1F1F1F"/>
              </a:solidFill>
              <a:latin typeface="Times New Roman"/>
              <a:ea typeface="Times New Roman"/>
              <a:cs typeface="Times New Roman"/>
              <a:sym typeface="Times New Roman"/>
            </a:endParaRPr>
          </a:p>
        </p:txBody>
      </p:sp>
      <p:pic>
        <p:nvPicPr>
          <p:cNvPr id="181" name="Google Shape;181;g2cc14de2f13_0_49"/>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pic>
        <p:nvPicPr>
          <p:cNvPr id="182" name="Google Shape;182;g2cc14de2f13_0_49"/>
          <p:cNvPicPr preferRelativeResize="0"/>
          <p:nvPr/>
        </p:nvPicPr>
        <p:blipFill rotWithShape="1">
          <a:blip r:embed="rId3">
            <a:alphaModFix/>
          </a:blip>
          <a:srcRect b="0" l="0" r="0" t="0"/>
          <a:stretch/>
        </p:blipFill>
        <p:spPr>
          <a:xfrm>
            <a:off x="415987" y="203362"/>
            <a:ext cx="3598594" cy="794250"/>
          </a:xfrm>
          <a:prstGeom prst="rect">
            <a:avLst/>
          </a:prstGeom>
          <a:noFill/>
          <a:ln>
            <a:noFill/>
          </a:ln>
        </p:spPr>
      </p:pic>
      <p:cxnSp>
        <p:nvCxnSpPr>
          <p:cNvPr id="183" name="Google Shape;183;g2cc14de2f13_0_49"/>
          <p:cNvCxnSpPr/>
          <p:nvPr/>
        </p:nvCxnSpPr>
        <p:spPr>
          <a:xfrm>
            <a:off x="417169" y="903206"/>
            <a:ext cx="8547000" cy="6900"/>
          </a:xfrm>
          <a:prstGeom prst="straightConnector1">
            <a:avLst/>
          </a:prstGeom>
          <a:noFill/>
          <a:ln cap="flat" cmpd="sng" w="9525">
            <a:solidFill>
              <a:schemeClr val="dk1"/>
            </a:solidFill>
            <a:prstDash val="solid"/>
            <a:round/>
            <a:headEnd len="sm" w="sm" type="none"/>
            <a:tailEnd len="sm" w="sm" type="none"/>
          </a:ln>
          <a:effectLst>
            <a:reflection blurRad="0" dir="5400000" dist="38100" endA="0" endPos="30000" fadeDir="5400012" kx="0" rotWithShape="0" algn="bl" stPos="0" sy="-100000" ky="0"/>
          </a:effectLst>
        </p:spPr>
      </p:cxnSp>
      <p:sp>
        <p:nvSpPr>
          <p:cNvPr id="184" name="Google Shape;184;g2cc14de2f13_0_49"/>
          <p:cNvSpPr txBox="1"/>
          <p:nvPr>
            <p:ph type="ctrTitle"/>
          </p:nvPr>
        </p:nvSpPr>
        <p:spPr>
          <a:xfrm>
            <a:off x="1200150" y="384581"/>
            <a:ext cx="7687800" cy="536700"/>
          </a:xfrm>
          <a:prstGeom prst="rect">
            <a:avLst/>
          </a:prstGeom>
          <a:noFill/>
          <a:ln>
            <a:noFill/>
          </a:ln>
        </p:spPr>
        <p:txBody>
          <a:bodyPr anchorCtr="0" anchor="b" bIns="34275" lIns="68575" spcFirstLastPara="1" rIns="68575" wrap="square" tIns="34275">
            <a:normAutofit fontScale="90000"/>
          </a:bodyPr>
          <a:lstStyle/>
          <a:p>
            <a:pPr indent="0" lvl="0" marL="0" rtl="0" algn="r">
              <a:lnSpc>
                <a:spcPct val="90000"/>
              </a:lnSpc>
              <a:spcBef>
                <a:spcPts val="0"/>
              </a:spcBef>
              <a:spcAft>
                <a:spcPts val="0"/>
              </a:spcAft>
              <a:buClr>
                <a:schemeClr val="dk1"/>
              </a:buClr>
              <a:buSzPct val="100000"/>
              <a:buFont typeface="Calibri"/>
              <a:buNone/>
            </a:pPr>
            <a:r>
              <a:rPr lang="en">
                <a:solidFill>
                  <a:srgbClr val="666666"/>
                </a:solidFill>
                <a:latin typeface="Times New Roman"/>
                <a:ea typeface="Times New Roman"/>
                <a:cs typeface="Times New Roman"/>
                <a:sym typeface="Times New Roman"/>
              </a:rPr>
              <a:t>CFS</a:t>
            </a:r>
            <a:endParaRPr/>
          </a:p>
        </p:txBody>
      </p:sp>
      <p:sp>
        <p:nvSpPr>
          <p:cNvPr id="185" name="Google Shape;185;g2cc14de2f13_0_4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p>
            <a:pPr indent="0" lvl="0" marL="0" rtl="0" algn="r">
              <a:lnSpc>
                <a:spcPct val="100000"/>
              </a:lnSpc>
              <a:spcBef>
                <a:spcPts val="0"/>
              </a:spcBef>
              <a:spcAft>
                <a:spcPts val="0"/>
              </a:spcAft>
              <a:buClr>
                <a:srgbClr val="000000"/>
              </a:buClr>
              <a:buSzPts val="900"/>
              <a:buFont typeface="Arial"/>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